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4"/>
  </p:notesMasterIdLst>
  <p:handoutMasterIdLst>
    <p:handoutMasterId r:id="rId15"/>
  </p:handoutMasterIdLst>
  <p:sldIdLst>
    <p:sldId id="267" r:id="rId6"/>
    <p:sldId id="263" r:id="rId7"/>
    <p:sldId id="351" r:id="rId8"/>
    <p:sldId id="329" r:id="rId9"/>
    <p:sldId id="266" r:id="rId10"/>
    <p:sldId id="271" r:id="rId11"/>
    <p:sldId id="262" r:id="rId12"/>
    <p:sldId id="261" r:id="rId13"/>
  </p:sldIdLst>
  <p:sldSz cx="9144000" cy="6858000" type="screen4x3"/>
  <p:notesSz cx="6797675" cy="9926638"/>
  <p:defaultTextStyle>
    <a:defPPr>
      <a:defRPr lang="en-US"/>
    </a:defPPr>
    <a:lvl1pPr marL="0" algn="l" defTabSz="633039" rtl="0" eaLnBrk="1" latinLnBrk="0" hangingPunct="1">
      <a:defRPr sz="1246" kern="1200">
        <a:solidFill>
          <a:schemeClr val="tx1"/>
        </a:solidFill>
        <a:latin typeface="+mn-lt"/>
        <a:ea typeface="+mn-ea"/>
        <a:cs typeface="+mn-cs"/>
      </a:defRPr>
    </a:lvl1pPr>
    <a:lvl2pPr marL="316520" algn="l" defTabSz="633039" rtl="0" eaLnBrk="1" latinLnBrk="0" hangingPunct="1">
      <a:defRPr sz="1246" kern="1200">
        <a:solidFill>
          <a:schemeClr val="tx1"/>
        </a:solidFill>
        <a:latin typeface="+mn-lt"/>
        <a:ea typeface="+mn-ea"/>
        <a:cs typeface="+mn-cs"/>
      </a:defRPr>
    </a:lvl2pPr>
    <a:lvl3pPr marL="633039" algn="l" defTabSz="633039" rtl="0" eaLnBrk="1" latinLnBrk="0" hangingPunct="1">
      <a:defRPr sz="1246" kern="1200">
        <a:solidFill>
          <a:schemeClr val="tx1"/>
        </a:solidFill>
        <a:latin typeface="+mn-lt"/>
        <a:ea typeface="+mn-ea"/>
        <a:cs typeface="+mn-cs"/>
      </a:defRPr>
    </a:lvl3pPr>
    <a:lvl4pPr marL="949559" algn="l" defTabSz="633039" rtl="0" eaLnBrk="1" latinLnBrk="0" hangingPunct="1">
      <a:defRPr sz="1246" kern="1200">
        <a:solidFill>
          <a:schemeClr val="tx1"/>
        </a:solidFill>
        <a:latin typeface="+mn-lt"/>
        <a:ea typeface="+mn-ea"/>
        <a:cs typeface="+mn-cs"/>
      </a:defRPr>
    </a:lvl4pPr>
    <a:lvl5pPr marL="1266078" algn="l" defTabSz="633039" rtl="0" eaLnBrk="1" latinLnBrk="0" hangingPunct="1">
      <a:defRPr sz="1246" kern="1200">
        <a:solidFill>
          <a:schemeClr val="tx1"/>
        </a:solidFill>
        <a:latin typeface="+mn-lt"/>
        <a:ea typeface="+mn-ea"/>
        <a:cs typeface="+mn-cs"/>
      </a:defRPr>
    </a:lvl5pPr>
    <a:lvl6pPr marL="1582598" algn="l" defTabSz="633039" rtl="0" eaLnBrk="1" latinLnBrk="0" hangingPunct="1">
      <a:defRPr sz="1246" kern="1200">
        <a:solidFill>
          <a:schemeClr val="tx1"/>
        </a:solidFill>
        <a:latin typeface="+mn-lt"/>
        <a:ea typeface="+mn-ea"/>
        <a:cs typeface="+mn-cs"/>
      </a:defRPr>
    </a:lvl6pPr>
    <a:lvl7pPr marL="1899117" algn="l" defTabSz="633039" rtl="0" eaLnBrk="1" latinLnBrk="0" hangingPunct="1">
      <a:defRPr sz="1246" kern="1200">
        <a:solidFill>
          <a:schemeClr val="tx1"/>
        </a:solidFill>
        <a:latin typeface="+mn-lt"/>
        <a:ea typeface="+mn-ea"/>
        <a:cs typeface="+mn-cs"/>
      </a:defRPr>
    </a:lvl7pPr>
    <a:lvl8pPr marL="2215637" algn="l" defTabSz="633039" rtl="0" eaLnBrk="1" latinLnBrk="0" hangingPunct="1">
      <a:defRPr sz="1246" kern="1200">
        <a:solidFill>
          <a:schemeClr val="tx1"/>
        </a:solidFill>
        <a:latin typeface="+mn-lt"/>
        <a:ea typeface="+mn-ea"/>
        <a:cs typeface="+mn-cs"/>
      </a:defRPr>
    </a:lvl8pPr>
    <a:lvl9pPr marL="2532156" algn="l" defTabSz="633039" rtl="0" eaLnBrk="1" latinLnBrk="0" hangingPunct="1">
      <a:defRPr sz="124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6600"/>
    <a:srgbClr val="7F7F7F"/>
    <a:srgbClr val="7F0000"/>
    <a:srgbClr val="234875"/>
    <a:srgbClr val="49721E"/>
    <a:srgbClr val="363941"/>
    <a:srgbClr val="15161B"/>
    <a:srgbClr val="005EF7"/>
    <a:srgbClr val="D235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714" autoAdjust="0"/>
  </p:normalViewPr>
  <p:slideViewPr>
    <p:cSldViewPr snapToGrid="0">
      <p:cViewPr varScale="1">
        <p:scale>
          <a:sx n="108" d="100"/>
          <a:sy n="108" d="100"/>
        </p:scale>
        <p:origin x="1710"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3" d="100"/>
          <a:sy n="83" d="100"/>
        </p:scale>
        <p:origin x="313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487923667969737E-2"/>
          <c:y val="1.8261710785763535E-2"/>
          <c:w val="0.92076661140913907"/>
          <c:h val="0.73101241277817286"/>
        </c:manualLayout>
      </c:layout>
      <c:barChart>
        <c:barDir val="col"/>
        <c:grouping val="percentStacked"/>
        <c:varyColors val="0"/>
        <c:ser>
          <c:idx val="0"/>
          <c:order val="0"/>
          <c:tx>
            <c:strRef>
              <c:f>Sheet1!$B$1</c:f>
              <c:strCache>
                <c:ptCount val="1"/>
                <c:pt idx="0">
                  <c:v>Excellent</c:v>
                </c:pt>
              </c:strCache>
            </c:strRef>
          </c:tx>
          <c:spPr>
            <a:solidFill>
              <a:schemeClr val="accent4">
                <a:lumMod val="75000"/>
              </a:schemeClr>
            </a:solidFill>
            <a:ln>
              <a:solidFill>
                <a:schemeClr val="bg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Candara" panose="020E0502030303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Impac - 2015</c:v>
                </c:pt>
                <c:pt idx="1">
                  <c:v>Impac - 2016</c:v>
                </c:pt>
                <c:pt idx="3">
                  <c:v>Av of other providers - 2015</c:v>
                </c:pt>
                <c:pt idx="4">
                  <c:v>Av of other providers - 2016</c:v>
                </c:pt>
                <c:pt idx="6">
                  <c:v>H&amp;S 1</c:v>
                </c:pt>
                <c:pt idx="7">
                  <c:v>H&amp;S 2</c:v>
                </c:pt>
                <c:pt idx="8">
                  <c:v>H&amp;S 3</c:v>
                </c:pt>
                <c:pt idx="9">
                  <c:v>H&amp;S 4</c:v>
                </c:pt>
                <c:pt idx="10">
                  <c:v>H&amp;S 5</c:v>
                </c:pt>
              </c:strCache>
            </c:strRef>
          </c:cat>
          <c:val>
            <c:numRef>
              <c:f>Sheet1!$B$2:$B$12</c:f>
              <c:numCache>
                <c:formatCode>0%</c:formatCode>
                <c:ptCount val="11"/>
                <c:pt idx="0">
                  <c:v>0.43</c:v>
                </c:pt>
                <c:pt idx="1">
                  <c:v>0.38</c:v>
                </c:pt>
                <c:pt idx="3">
                  <c:v>0.15</c:v>
                </c:pt>
                <c:pt idx="4">
                  <c:v>0.12</c:v>
                </c:pt>
                <c:pt idx="6">
                  <c:v>0.15</c:v>
                </c:pt>
                <c:pt idx="7">
                  <c:v>0.1</c:v>
                </c:pt>
                <c:pt idx="8">
                  <c:v>0.05</c:v>
                </c:pt>
                <c:pt idx="9">
                  <c:v>0.13</c:v>
                </c:pt>
                <c:pt idx="10">
                  <c:v>0.09</c:v>
                </c:pt>
              </c:numCache>
            </c:numRef>
          </c:val>
          <c:extLst>
            <c:ext xmlns:c16="http://schemas.microsoft.com/office/drawing/2014/chart" uri="{C3380CC4-5D6E-409C-BE32-E72D297353CC}">
              <c16:uniqueId val="{00000000-22FF-4426-B386-92AECC550D3C}"/>
            </c:ext>
          </c:extLst>
        </c:ser>
        <c:ser>
          <c:idx val="1"/>
          <c:order val="1"/>
          <c:tx>
            <c:strRef>
              <c:f>Sheet1!$C$1</c:f>
              <c:strCache>
                <c:ptCount val="1"/>
                <c:pt idx="0">
                  <c:v>Very good</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ndara" panose="020E0502030303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Impac - 2015</c:v>
                </c:pt>
                <c:pt idx="1">
                  <c:v>Impac - 2016</c:v>
                </c:pt>
                <c:pt idx="3">
                  <c:v>Av of other providers - 2015</c:v>
                </c:pt>
                <c:pt idx="4">
                  <c:v>Av of other providers - 2016</c:v>
                </c:pt>
                <c:pt idx="6">
                  <c:v>H&amp;S 1</c:v>
                </c:pt>
                <c:pt idx="7">
                  <c:v>H&amp;S 2</c:v>
                </c:pt>
                <c:pt idx="8">
                  <c:v>H&amp;S 3</c:v>
                </c:pt>
                <c:pt idx="9">
                  <c:v>H&amp;S 4</c:v>
                </c:pt>
                <c:pt idx="10">
                  <c:v>H&amp;S 5</c:v>
                </c:pt>
              </c:strCache>
            </c:strRef>
          </c:cat>
          <c:val>
            <c:numRef>
              <c:f>Sheet1!$C$2:$C$12</c:f>
              <c:numCache>
                <c:formatCode>0%</c:formatCode>
                <c:ptCount val="11"/>
                <c:pt idx="0">
                  <c:v>0.38</c:v>
                </c:pt>
                <c:pt idx="1">
                  <c:v>0.45</c:v>
                </c:pt>
                <c:pt idx="3">
                  <c:v>0.37</c:v>
                </c:pt>
                <c:pt idx="4">
                  <c:v>0.31</c:v>
                </c:pt>
                <c:pt idx="6">
                  <c:v>0.36</c:v>
                </c:pt>
                <c:pt idx="7">
                  <c:v>0.48</c:v>
                </c:pt>
                <c:pt idx="8">
                  <c:v>0.22</c:v>
                </c:pt>
                <c:pt idx="9">
                  <c:v>0.28000000000000003</c:v>
                </c:pt>
                <c:pt idx="10">
                  <c:v>0.2</c:v>
                </c:pt>
              </c:numCache>
            </c:numRef>
          </c:val>
          <c:extLst>
            <c:ext xmlns:c16="http://schemas.microsoft.com/office/drawing/2014/chart" uri="{C3380CC4-5D6E-409C-BE32-E72D297353CC}">
              <c16:uniqueId val="{00000001-22FF-4426-B386-92AECC550D3C}"/>
            </c:ext>
          </c:extLst>
        </c:ser>
        <c:ser>
          <c:idx val="2"/>
          <c:order val="2"/>
          <c:tx>
            <c:strRef>
              <c:f>Sheet1!$D$1</c:f>
              <c:strCache>
                <c:ptCount val="1"/>
                <c:pt idx="0">
                  <c:v>Good</c:v>
                </c:pt>
              </c:strCache>
            </c:strRef>
          </c:tx>
          <c:spPr>
            <a:solidFill>
              <a:schemeClr val="bg1">
                <a:lumMod val="8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Candara" panose="020E0502030303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Impac - 2015</c:v>
                </c:pt>
                <c:pt idx="1">
                  <c:v>Impac - 2016</c:v>
                </c:pt>
                <c:pt idx="3">
                  <c:v>Av of other providers - 2015</c:v>
                </c:pt>
                <c:pt idx="4">
                  <c:v>Av of other providers - 2016</c:v>
                </c:pt>
                <c:pt idx="6">
                  <c:v>H&amp;S 1</c:v>
                </c:pt>
                <c:pt idx="7">
                  <c:v>H&amp;S 2</c:v>
                </c:pt>
                <c:pt idx="8">
                  <c:v>H&amp;S 3</c:v>
                </c:pt>
                <c:pt idx="9">
                  <c:v>H&amp;S 4</c:v>
                </c:pt>
                <c:pt idx="10">
                  <c:v>H&amp;S 5</c:v>
                </c:pt>
              </c:strCache>
            </c:strRef>
          </c:cat>
          <c:val>
            <c:numRef>
              <c:f>Sheet1!$D$2:$D$12</c:f>
              <c:numCache>
                <c:formatCode>0%</c:formatCode>
                <c:ptCount val="11"/>
                <c:pt idx="0">
                  <c:v>0.15</c:v>
                </c:pt>
                <c:pt idx="1">
                  <c:v>0.13</c:v>
                </c:pt>
                <c:pt idx="3">
                  <c:v>0.33</c:v>
                </c:pt>
                <c:pt idx="4">
                  <c:v>0.46</c:v>
                </c:pt>
                <c:pt idx="6">
                  <c:v>0.49</c:v>
                </c:pt>
                <c:pt idx="7">
                  <c:v>0.35</c:v>
                </c:pt>
                <c:pt idx="8">
                  <c:v>0.73</c:v>
                </c:pt>
                <c:pt idx="9">
                  <c:v>0.38</c:v>
                </c:pt>
                <c:pt idx="10">
                  <c:v>0.38</c:v>
                </c:pt>
              </c:numCache>
            </c:numRef>
          </c:val>
          <c:extLst>
            <c:ext xmlns:c16="http://schemas.microsoft.com/office/drawing/2014/chart" uri="{C3380CC4-5D6E-409C-BE32-E72D297353CC}">
              <c16:uniqueId val="{00000002-22FF-4426-B386-92AECC550D3C}"/>
            </c:ext>
          </c:extLst>
        </c:ser>
        <c:ser>
          <c:idx val="3"/>
          <c:order val="3"/>
          <c:tx>
            <c:strRef>
              <c:f>Sheet1!$E$1</c:f>
              <c:strCache>
                <c:ptCount val="1"/>
                <c:pt idx="0">
                  <c:v>Fair</c:v>
                </c:pt>
              </c:strCache>
            </c:strRef>
          </c:tx>
          <c:spPr>
            <a:solidFill>
              <a:srgbClr val="C00000"/>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Candara" panose="020E0502030303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Impac - 2015</c:v>
                </c:pt>
                <c:pt idx="1">
                  <c:v>Impac - 2016</c:v>
                </c:pt>
                <c:pt idx="3">
                  <c:v>Av of other providers - 2015</c:v>
                </c:pt>
                <c:pt idx="4">
                  <c:v>Av of other providers - 2016</c:v>
                </c:pt>
                <c:pt idx="6">
                  <c:v>H&amp;S 1</c:v>
                </c:pt>
                <c:pt idx="7">
                  <c:v>H&amp;S 2</c:v>
                </c:pt>
                <c:pt idx="8">
                  <c:v>H&amp;S 3</c:v>
                </c:pt>
                <c:pt idx="9">
                  <c:v>H&amp;S 4</c:v>
                </c:pt>
                <c:pt idx="10">
                  <c:v>H&amp;S 5</c:v>
                </c:pt>
              </c:strCache>
            </c:strRef>
          </c:cat>
          <c:val>
            <c:numRef>
              <c:f>Sheet1!$E$2:$E$12</c:f>
              <c:numCache>
                <c:formatCode>0%</c:formatCode>
                <c:ptCount val="11"/>
                <c:pt idx="0">
                  <c:v>0.03</c:v>
                </c:pt>
                <c:pt idx="1">
                  <c:v>0.04</c:v>
                </c:pt>
                <c:pt idx="3">
                  <c:v>0.16</c:v>
                </c:pt>
                <c:pt idx="4">
                  <c:v>0.12</c:v>
                </c:pt>
                <c:pt idx="7">
                  <c:v>0.08</c:v>
                </c:pt>
                <c:pt idx="9">
                  <c:v>0.22</c:v>
                </c:pt>
                <c:pt idx="10">
                  <c:v>0.33</c:v>
                </c:pt>
              </c:numCache>
            </c:numRef>
          </c:val>
          <c:extLst>
            <c:ext xmlns:c16="http://schemas.microsoft.com/office/drawing/2014/chart" uri="{C3380CC4-5D6E-409C-BE32-E72D297353CC}">
              <c16:uniqueId val="{00000003-22FF-4426-B386-92AECC550D3C}"/>
            </c:ext>
          </c:extLst>
        </c:ser>
        <c:ser>
          <c:idx val="4"/>
          <c:order val="4"/>
          <c:tx>
            <c:strRef>
              <c:f>Sheet1!$F$1</c:f>
              <c:strCache>
                <c:ptCount val="1"/>
                <c:pt idx="0">
                  <c:v>Poor</c:v>
                </c:pt>
              </c:strCache>
            </c:strRef>
          </c:tx>
          <c:spPr>
            <a:solidFill>
              <a:schemeClr val="accent6">
                <a:lumMod val="50000"/>
              </a:schemeClr>
            </a:solidFill>
            <a:ln>
              <a:noFill/>
            </a:ln>
            <a:effectLst/>
          </c:spPr>
          <c:invertIfNegative val="0"/>
          <c:cat>
            <c:strRef>
              <c:f>Sheet1!$A$2:$A$12</c:f>
              <c:strCache>
                <c:ptCount val="11"/>
                <c:pt idx="0">
                  <c:v>Impac - 2015</c:v>
                </c:pt>
                <c:pt idx="1">
                  <c:v>Impac - 2016</c:v>
                </c:pt>
                <c:pt idx="3">
                  <c:v>Av of other providers - 2015</c:v>
                </c:pt>
                <c:pt idx="4">
                  <c:v>Av of other providers - 2016</c:v>
                </c:pt>
                <c:pt idx="6">
                  <c:v>H&amp;S 1</c:v>
                </c:pt>
                <c:pt idx="7">
                  <c:v>H&amp;S 2</c:v>
                </c:pt>
                <c:pt idx="8">
                  <c:v>H&amp;S 3</c:v>
                </c:pt>
                <c:pt idx="9">
                  <c:v>H&amp;S 4</c:v>
                </c:pt>
                <c:pt idx="10">
                  <c:v>H&amp;S 5</c:v>
                </c:pt>
              </c:strCache>
            </c:strRef>
          </c:cat>
          <c:val>
            <c:numRef>
              <c:f>Sheet1!$F$2:$F$12</c:f>
              <c:numCache>
                <c:formatCode>General</c:formatCode>
                <c:ptCount val="11"/>
                <c:pt idx="0" formatCode="0%">
                  <c:v>0.01</c:v>
                </c:pt>
              </c:numCache>
            </c:numRef>
          </c:val>
          <c:extLst>
            <c:ext xmlns:c16="http://schemas.microsoft.com/office/drawing/2014/chart" uri="{C3380CC4-5D6E-409C-BE32-E72D297353CC}">
              <c16:uniqueId val="{00000004-22FF-4426-B386-92AECC550D3C}"/>
            </c:ext>
          </c:extLst>
        </c:ser>
        <c:dLbls>
          <c:showLegendKey val="0"/>
          <c:showVal val="0"/>
          <c:showCatName val="0"/>
          <c:showSerName val="0"/>
          <c:showPercent val="0"/>
          <c:showBubbleSize val="0"/>
        </c:dLbls>
        <c:gapWidth val="75"/>
        <c:overlap val="100"/>
        <c:axId val="391311152"/>
        <c:axId val="391311712"/>
      </c:barChart>
      <c:catAx>
        <c:axId val="391311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ndara" panose="020E0502030303020204" pitchFamily="34" charset="0"/>
                <a:ea typeface="+mn-ea"/>
                <a:cs typeface="+mn-cs"/>
              </a:defRPr>
            </a:pPr>
            <a:endParaRPr lang="en-US"/>
          </a:p>
        </c:txPr>
        <c:crossAx val="391311712"/>
        <c:crosses val="autoZero"/>
        <c:auto val="1"/>
        <c:lblAlgn val="ctr"/>
        <c:lblOffset val="100"/>
        <c:noMultiLvlLbl val="0"/>
      </c:catAx>
      <c:valAx>
        <c:axId val="391311712"/>
        <c:scaling>
          <c:orientation val="minMax"/>
        </c:scaling>
        <c:delete val="1"/>
        <c:axPos val="l"/>
        <c:numFmt formatCode="0%" sourceLinked="1"/>
        <c:majorTickMark val="none"/>
        <c:minorTickMark val="none"/>
        <c:tickLblPos val="nextTo"/>
        <c:crossAx val="391311152"/>
        <c:crosses val="autoZero"/>
        <c:crossBetween val="between"/>
      </c:valAx>
      <c:spPr>
        <a:noFill/>
        <a:ln>
          <a:noFill/>
        </a:ln>
        <a:effectLst/>
      </c:spPr>
    </c:plotArea>
    <c:legend>
      <c:legendPos val="b"/>
      <c:layout>
        <c:manualLayout>
          <c:xMode val="edge"/>
          <c:yMode val="edge"/>
          <c:x val="0.24136538504273752"/>
          <c:y val="0.93175916115982538"/>
          <c:w val="0.54785495745076573"/>
          <c:h val="5.2769027789565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2603757118851E-2"/>
          <c:y val="1.8261710785763535E-2"/>
          <c:w val="0.93277932283880793"/>
          <c:h val="0.69244273094926678"/>
        </c:manualLayout>
      </c:layout>
      <c:barChart>
        <c:barDir val="col"/>
        <c:grouping val="percentStacked"/>
        <c:varyColors val="0"/>
        <c:ser>
          <c:idx val="0"/>
          <c:order val="0"/>
          <c:tx>
            <c:strRef>
              <c:f>Sheet1!$B$1</c:f>
              <c:strCache>
                <c:ptCount val="1"/>
                <c:pt idx="0">
                  <c:v>Extremely likely (9 or 10)</c:v>
                </c:pt>
              </c:strCache>
            </c:strRef>
          </c:tx>
          <c:spPr>
            <a:solidFill>
              <a:schemeClr val="accent4">
                <a:lumMod val="5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Candara" panose="020E0502030303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Sheet1!$A$2:$A$21</c:f>
              <c:numCache>
                <c:formatCode>General</c:formatCode>
                <c:ptCount val="20"/>
                <c:pt idx="0">
                  <c:v>2015</c:v>
                </c:pt>
                <c:pt idx="1">
                  <c:v>2016</c:v>
                </c:pt>
                <c:pt idx="3">
                  <c:v>2015</c:v>
                </c:pt>
                <c:pt idx="4">
                  <c:v>2016</c:v>
                </c:pt>
                <c:pt idx="6">
                  <c:v>2015</c:v>
                </c:pt>
                <c:pt idx="7">
                  <c:v>2016</c:v>
                </c:pt>
                <c:pt idx="9">
                  <c:v>2015</c:v>
                </c:pt>
                <c:pt idx="10">
                  <c:v>2016</c:v>
                </c:pt>
                <c:pt idx="12">
                  <c:v>2015</c:v>
                </c:pt>
                <c:pt idx="13">
                  <c:v>2016</c:v>
                </c:pt>
                <c:pt idx="15">
                  <c:v>2015</c:v>
                </c:pt>
                <c:pt idx="16">
                  <c:v>2016</c:v>
                </c:pt>
                <c:pt idx="18">
                  <c:v>2015</c:v>
                </c:pt>
                <c:pt idx="19">
                  <c:v>2016</c:v>
                </c:pt>
              </c:numCache>
            </c:numRef>
          </c:cat>
          <c:val>
            <c:numRef>
              <c:f>Sheet1!$B$2:$B$21</c:f>
              <c:numCache>
                <c:formatCode>0%</c:formatCode>
                <c:ptCount val="20"/>
                <c:pt idx="0">
                  <c:v>0.56999999999999995</c:v>
                </c:pt>
                <c:pt idx="1">
                  <c:v>0.54</c:v>
                </c:pt>
                <c:pt idx="3">
                  <c:v>0.34</c:v>
                </c:pt>
                <c:pt idx="4">
                  <c:v>0.23</c:v>
                </c:pt>
                <c:pt idx="6">
                  <c:v>0.22</c:v>
                </c:pt>
                <c:pt idx="7">
                  <c:v>0.16</c:v>
                </c:pt>
                <c:pt idx="9">
                  <c:v>0.25</c:v>
                </c:pt>
                <c:pt idx="10">
                  <c:v>0.19</c:v>
                </c:pt>
                <c:pt idx="12">
                  <c:v>0.41</c:v>
                </c:pt>
                <c:pt idx="13">
                  <c:v>0.15</c:v>
                </c:pt>
                <c:pt idx="15">
                  <c:v>0.25</c:v>
                </c:pt>
                <c:pt idx="16">
                  <c:v>0.15</c:v>
                </c:pt>
                <c:pt idx="18">
                  <c:v>0.24</c:v>
                </c:pt>
                <c:pt idx="19">
                  <c:v>7.0000000000000007E-2</c:v>
                </c:pt>
              </c:numCache>
            </c:numRef>
          </c:val>
          <c:extLst>
            <c:ext xmlns:c16="http://schemas.microsoft.com/office/drawing/2014/chart" uri="{C3380CC4-5D6E-409C-BE32-E72D297353CC}">
              <c16:uniqueId val="{00000000-368E-4DF6-B55E-76BAA31E711F}"/>
            </c:ext>
          </c:extLst>
        </c:ser>
        <c:ser>
          <c:idx val="1"/>
          <c:order val="1"/>
          <c:tx>
            <c:strRef>
              <c:f>Sheet1!$C$1</c:f>
              <c:strCache>
                <c:ptCount val="1"/>
                <c:pt idx="0">
                  <c:v>7 or 8</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ndara" panose="020E0502030303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Sheet1!$A$2:$A$21</c:f>
              <c:numCache>
                <c:formatCode>General</c:formatCode>
                <c:ptCount val="20"/>
                <c:pt idx="0">
                  <c:v>2015</c:v>
                </c:pt>
                <c:pt idx="1">
                  <c:v>2016</c:v>
                </c:pt>
                <c:pt idx="3">
                  <c:v>2015</c:v>
                </c:pt>
                <c:pt idx="4">
                  <c:v>2016</c:v>
                </c:pt>
                <c:pt idx="6">
                  <c:v>2015</c:v>
                </c:pt>
                <c:pt idx="7">
                  <c:v>2016</c:v>
                </c:pt>
                <c:pt idx="9">
                  <c:v>2015</c:v>
                </c:pt>
                <c:pt idx="10">
                  <c:v>2016</c:v>
                </c:pt>
                <c:pt idx="12">
                  <c:v>2015</c:v>
                </c:pt>
                <c:pt idx="13">
                  <c:v>2016</c:v>
                </c:pt>
                <c:pt idx="15">
                  <c:v>2015</c:v>
                </c:pt>
                <c:pt idx="16">
                  <c:v>2016</c:v>
                </c:pt>
                <c:pt idx="18">
                  <c:v>2015</c:v>
                </c:pt>
                <c:pt idx="19">
                  <c:v>2016</c:v>
                </c:pt>
              </c:numCache>
            </c:numRef>
          </c:cat>
          <c:val>
            <c:numRef>
              <c:f>Sheet1!$C$2:$C$21</c:f>
              <c:numCache>
                <c:formatCode>0%</c:formatCode>
                <c:ptCount val="20"/>
                <c:pt idx="0">
                  <c:v>0.28999999999999998</c:v>
                </c:pt>
                <c:pt idx="1">
                  <c:v>0.28000000000000003</c:v>
                </c:pt>
                <c:pt idx="3">
                  <c:v>0.45</c:v>
                </c:pt>
                <c:pt idx="4">
                  <c:v>0.43</c:v>
                </c:pt>
                <c:pt idx="6">
                  <c:v>0.41</c:v>
                </c:pt>
                <c:pt idx="7">
                  <c:v>0.35</c:v>
                </c:pt>
                <c:pt idx="9">
                  <c:v>0.18</c:v>
                </c:pt>
                <c:pt idx="10">
                  <c:v>0.43</c:v>
                </c:pt>
                <c:pt idx="12">
                  <c:v>0.15</c:v>
                </c:pt>
                <c:pt idx="13">
                  <c:v>0.49</c:v>
                </c:pt>
                <c:pt idx="15">
                  <c:v>0.28000000000000003</c:v>
                </c:pt>
                <c:pt idx="16">
                  <c:v>0.31</c:v>
                </c:pt>
                <c:pt idx="18">
                  <c:v>0.34</c:v>
                </c:pt>
                <c:pt idx="19">
                  <c:v>0.5</c:v>
                </c:pt>
              </c:numCache>
            </c:numRef>
          </c:val>
          <c:extLst>
            <c:ext xmlns:c16="http://schemas.microsoft.com/office/drawing/2014/chart" uri="{C3380CC4-5D6E-409C-BE32-E72D297353CC}">
              <c16:uniqueId val="{00000001-368E-4DF6-B55E-76BAA31E711F}"/>
            </c:ext>
          </c:extLst>
        </c:ser>
        <c:ser>
          <c:idx val="2"/>
          <c:order val="2"/>
          <c:tx>
            <c:strRef>
              <c:f>Sheet1!$D$1</c:f>
              <c:strCache>
                <c:ptCount val="1"/>
                <c:pt idx="0">
                  <c:v>5 or 6</c:v>
                </c:pt>
              </c:strCache>
            </c:strRef>
          </c:tx>
          <c:spPr>
            <a:solidFill>
              <a:schemeClr val="bg1">
                <a:lumMod val="8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Candara" panose="020E0502030303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Sheet1!$A$2:$A$21</c:f>
              <c:numCache>
                <c:formatCode>General</c:formatCode>
                <c:ptCount val="20"/>
                <c:pt idx="0">
                  <c:v>2015</c:v>
                </c:pt>
                <c:pt idx="1">
                  <c:v>2016</c:v>
                </c:pt>
                <c:pt idx="3">
                  <c:v>2015</c:v>
                </c:pt>
                <c:pt idx="4">
                  <c:v>2016</c:v>
                </c:pt>
                <c:pt idx="6">
                  <c:v>2015</c:v>
                </c:pt>
                <c:pt idx="7">
                  <c:v>2016</c:v>
                </c:pt>
                <c:pt idx="9">
                  <c:v>2015</c:v>
                </c:pt>
                <c:pt idx="10">
                  <c:v>2016</c:v>
                </c:pt>
                <c:pt idx="12">
                  <c:v>2015</c:v>
                </c:pt>
                <c:pt idx="13">
                  <c:v>2016</c:v>
                </c:pt>
                <c:pt idx="15">
                  <c:v>2015</c:v>
                </c:pt>
                <c:pt idx="16">
                  <c:v>2016</c:v>
                </c:pt>
                <c:pt idx="18">
                  <c:v>2015</c:v>
                </c:pt>
                <c:pt idx="19">
                  <c:v>2016</c:v>
                </c:pt>
              </c:numCache>
            </c:numRef>
          </c:cat>
          <c:val>
            <c:numRef>
              <c:f>Sheet1!$D$2:$D$21</c:f>
              <c:numCache>
                <c:formatCode>0%</c:formatCode>
                <c:ptCount val="20"/>
                <c:pt idx="0">
                  <c:v>0.1</c:v>
                </c:pt>
                <c:pt idx="1">
                  <c:v>0.12</c:v>
                </c:pt>
                <c:pt idx="3">
                  <c:v>0.09</c:v>
                </c:pt>
                <c:pt idx="4">
                  <c:v>0.25</c:v>
                </c:pt>
                <c:pt idx="6">
                  <c:v>0.28000000000000003</c:v>
                </c:pt>
                <c:pt idx="7">
                  <c:v>0.37</c:v>
                </c:pt>
                <c:pt idx="9">
                  <c:v>0.43</c:v>
                </c:pt>
                <c:pt idx="10">
                  <c:v>0.25</c:v>
                </c:pt>
                <c:pt idx="12">
                  <c:v>0.15</c:v>
                </c:pt>
                <c:pt idx="13">
                  <c:v>0.3</c:v>
                </c:pt>
                <c:pt idx="15">
                  <c:v>0.31</c:v>
                </c:pt>
                <c:pt idx="16">
                  <c:v>0.43</c:v>
                </c:pt>
                <c:pt idx="18">
                  <c:v>0.32</c:v>
                </c:pt>
                <c:pt idx="19">
                  <c:v>0.28999999999999998</c:v>
                </c:pt>
              </c:numCache>
            </c:numRef>
          </c:val>
          <c:extLst>
            <c:ext xmlns:c16="http://schemas.microsoft.com/office/drawing/2014/chart" uri="{C3380CC4-5D6E-409C-BE32-E72D297353CC}">
              <c16:uniqueId val="{00000002-368E-4DF6-B55E-76BAA31E711F}"/>
            </c:ext>
          </c:extLst>
        </c:ser>
        <c:ser>
          <c:idx val="3"/>
          <c:order val="3"/>
          <c:tx>
            <c:strRef>
              <c:f>Sheet1!$E$1</c:f>
              <c:strCache>
                <c:ptCount val="1"/>
                <c:pt idx="0">
                  <c:v>Not at all likely (0 to 4)</c:v>
                </c:pt>
              </c:strCache>
            </c:strRef>
          </c:tx>
          <c:spPr>
            <a:solidFill>
              <a:schemeClr val="accent6">
                <a:lumMod val="5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Candara" panose="020E0502030303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Sheet1!$A$2:$A$21</c:f>
              <c:numCache>
                <c:formatCode>General</c:formatCode>
                <c:ptCount val="20"/>
                <c:pt idx="0">
                  <c:v>2015</c:v>
                </c:pt>
                <c:pt idx="1">
                  <c:v>2016</c:v>
                </c:pt>
                <c:pt idx="3">
                  <c:v>2015</c:v>
                </c:pt>
                <c:pt idx="4">
                  <c:v>2016</c:v>
                </c:pt>
                <c:pt idx="6">
                  <c:v>2015</c:v>
                </c:pt>
                <c:pt idx="7">
                  <c:v>2016</c:v>
                </c:pt>
                <c:pt idx="9">
                  <c:v>2015</c:v>
                </c:pt>
                <c:pt idx="10">
                  <c:v>2016</c:v>
                </c:pt>
                <c:pt idx="12">
                  <c:v>2015</c:v>
                </c:pt>
                <c:pt idx="13">
                  <c:v>2016</c:v>
                </c:pt>
                <c:pt idx="15">
                  <c:v>2015</c:v>
                </c:pt>
                <c:pt idx="16">
                  <c:v>2016</c:v>
                </c:pt>
                <c:pt idx="18">
                  <c:v>2015</c:v>
                </c:pt>
                <c:pt idx="19">
                  <c:v>2016</c:v>
                </c:pt>
              </c:numCache>
            </c:numRef>
          </c:cat>
          <c:val>
            <c:numRef>
              <c:f>Sheet1!$E$2:$E$21</c:f>
              <c:numCache>
                <c:formatCode>0%</c:formatCode>
                <c:ptCount val="20"/>
                <c:pt idx="0">
                  <c:v>0.04</c:v>
                </c:pt>
                <c:pt idx="1">
                  <c:v>7.0000000000000007E-2</c:v>
                </c:pt>
                <c:pt idx="3">
                  <c:v>0.11</c:v>
                </c:pt>
                <c:pt idx="4">
                  <c:v>0.1</c:v>
                </c:pt>
                <c:pt idx="6">
                  <c:v>0.08</c:v>
                </c:pt>
                <c:pt idx="7">
                  <c:v>0.11</c:v>
                </c:pt>
                <c:pt idx="9">
                  <c:v>0.14000000000000001</c:v>
                </c:pt>
                <c:pt idx="10">
                  <c:v>0.14000000000000001</c:v>
                </c:pt>
                <c:pt idx="12">
                  <c:v>0.28999999999999998</c:v>
                </c:pt>
                <c:pt idx="13">
                  <c:v>7.0000000000000007E-2</c:v>
                </c:pt>
                <c:pt idx="15">
                  <c:v>0.16</c:v>
                </c:pt>
                <c:pt idx="16">
                  <c:v>0.12</c:v>
                </c:pt>
                <c:pt idx="18">
                  <c:v>7.0000000000000007E-2</c:v>
                </c:pt>
                <c:pt idx="19">
                  <c:v>0.13</c:v>
                </c:pt>
              </c:numCache>
            </c:numRef>
          </c:val>
          <c:extLst>
            <c:ext xmlns:c16="http://schemas.microsoft.com/office/drawing/2014/chart" uri="{C3380CC4-5D6E-409C-BE32-E72D297353CC}">
              <c16:uniqueId val="{00000003-368E-4DF6-B55E-76BAA31E711F}"/>
            </c:ext>
          </c:extLst>
        </c:ser>
        <c:dLbls>
          <c:showLegendKey val="0"/>
          <c:showVal val="0"/>
          <c:showCatName val="0"/>
          <c:showSerName val="0"/>
          <c:showPercent val="0"/>
          <c:showBubbleSize val="0"/>
        </c:dLbls>
        <c:gapWidth val="50"/>
        <c:overlap val="100"/>
        <c:axId val="391320112"/>
        <c:axId val="391320672"/>
      </c:barChart>
      <c:catAx>
        <c:axId val="391320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ndara" panose="020E0502030303020204" pitchFamily="34" charset="0"/>
                <a:ea typeface="+mn-ea"/>
                <a:cs typeface="+mn-cs"/>
              </a:defRPr>
            </a:pPr>
            <a:endParaRPr lang="en-US"/>
          </a:p>
        </c:txPr>
        <c:crossAx val="391320672"/>
        <c:crosses val="autoZero"/>
        <c:auto val="1"/>
        <c:lblAlgn val="ctr"/>
        <c:lblOffset val="100"/>
        <c:noMultiLvlLbl val="0"/>
      </c:catAx>
      <c:valAx>
        <c:axId val="391320672"/>
        <c:scaling>
          <c:orientation val="minMax"/>
        </c:scaling>
        <c:delete val="1"/>
        <c:axPos val="l"/>
        <c:numFmt formatCode="0%" sourceLinked="1"/>
        <c:majorTickMark val="none"/>
        <c:minorTickMark val="none"/>
        <c:tickLblPos val="nextTo"/>
        <c:crossAx val="391320112"/>
        <c:crosses val="autoZero"/>
        <c:crossBetween val="between"/>
      </c:valAx>
      <c:spPr>
        <a:noFill/>
        <a:ln>
          <a:noFill/>
        </a:ln>
        <a:effectLst/>
      </c:spPr>
    </c:plotArea>
    <c:legend>
      <c:legendPos val="b"/>
      <c:layout>
        <c:manualLayout>
          <c:xMode val="edge"/>
          <c:yMode val="edge"/>
          <c:x val="0.16676992834459939"/>
          <c:y val="0.93433779633492697"/>
          <c:w val="0.70495493843587709"/>
          <c:h val="5.2769027789565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NZ" dirty="0">
              <a:latin typeface="Candara" panose="020E0502030303020204" pitchFamily="34" charset="0"/>
            </a:endParaRPr>
          </a:p>
        </p:txBody>
      </p:sp>
      <p:sp>
        <p:nvSpPr>
          <p:cNvPr id="3" name="Date Placeholder 2"/>
          <p:cNvSpPr>
            <a:spLocks noGrp="1"/>
          </p:cNvSpPr>
          <p:nvPr>
            <p:ph type="dt" sz="quarter" idx="1"/>
          </p:nvPr>
        </p:nvSpPr>
        <p:spPr>
          <a:xfrm>
            <a:off x="3850445" y="0"/>
            <a:ext cx="2945659" cy="498056"/>
          </a:xfrm>
          <a:prstGeom prst="rect">
            <a:avLst/>
          </a:prstGeom>
        </p:spPr>
        <p:txBody>
          <a:bodyPr vert="horz" lIns="91440" tIns="45720" rIns="91440" bIns="45720" rtlCol="0"/>
          <a:lstStyle>
            <a:lvl1pPr algn="r">
              <a:defRPr sz="1200"/>
            </a:lvl1pPr>
          </a:lstStyle>
          <a:p>
            <a:fld id="{DE83ABC3-6F42-4EA7-A4BD-4ED010DEB11C}" type="datetimeFigureOut">
              <a:rPr lang="en-NZ" smtClean="0">
                <a:latin typeface="Candara" panose="020E0502030303020204" pitchFamily="34" charset="0"/>
              </a:rPr>
              <a:t>1/06/2017</a:t>
            </a:fld>
            <a:endParaRPr lang="en-NZ" dirty="0">
              <a:latin typeface="Candara" panose="020E0502030303020204" pitchFamily="34" charset="0"/>
            </a:endParaRPr>
          </a:p>
        </p:txBody>
      </p:sp>
      <p:sp>
        <p:nvSpPr>
          <p:cNvPr id="4" name="Footer Placeholder 3"/>
          <p:cNvSpPr>
            <a:spLocks noGrp="1"/>
          </p:cNvSpPr>
          <p:nvPr>
            <p:ph type="ftr" sz="quarter" idx="2"/>
          </p:nvPr>
        </p:nvSpPr>
        <p:spPr>
          <a:xfrm>
            <a:off x="2" y="9428584"/>
            <a:ext cx="2945659" cy="498055"/>
          </a:xfrm>
          <a:prstGeom prst="rect">
            <a:avLst/>
          </a:prstGeom>
        </p:spPr>
        <p:txBody>
          <a:bodyPr vert="horz" lIns="91440" tIns="45720" rIns="91440" bIns="45720" rtlCol="0" anchor="b"/>
          <a:lstStyle>
            <a:lvl1pPr algn="l">
              <a:defRPr sz="1200"/>
            </a:lvl1pPr>
          </a:lstStyle>
          <a:p>
            <a:endParaRPr lang="en-NZ" dirty="0">
              <a:latin typeface="Candara" panose="020E0502030303020204" pitchFamily="34" charset="0"/>
            </a:endParaRPr>
          </a:p>
        </p:txBody>
      </p:sp>
      <p:sp>
        <p:nvSpPr>
          <p:cNvPr id="5" name="Slide Number Placeholder 4"/>
          <p:cNvSpPr>
            <a:spLocks noGrp="1"/>
          </p:cNvSpPr>
          <p:nvPr>
            <p:ph type="sldNum" sz="quarter" idx="3"/>
          </p:nvPr>
        </p:nvSpPr>
        <p:spPr>
          <a:xfrm>
            <a:off x="3850445" y="9428584"/>
            <a:ext cx="2945659" cy="498055"/>
          </a:xfrm>
          <a:prstGeom prst="rect">
            <a:avLst/>
          </a:prstGeom>
        </p:spPr>
        <p:txBody>
          <a:bodyPr vert="horz" lIns="91440" tIns="45720" rIns="91440" bIns="45720" rtlCol="0" anchor="b"/>
          <a:lstStyle>
            <a:lvl1pPr algn="r">
              <a:defRPr sz="1200"/>
            </a:lvl1pPr>
          </a:lstStyle>
          <a:p>
            <a:fld id="{1D136EB2-BFAD-49A1-BC88-F0D954140335}" type="slidenum">
              <a:rPr lang="en-NZ" smtClean="0">
                <a:latin typeface="Candara" panose="020E0502030303020204" pitchFamily="34" charset="0"/>
              </a:rPr>
              <a:t>‹#›</a:t>
            </a:fld>
            <a:endParaRPr lang="en-NZ" dirty="0">
              <a:latin typeface="Candara" panose="020E0502030303020204" pitchFamily="34" charset="0"/>
            </a:endParaRPr>
          </a:p>
        </p:txBody>
      </p:sp>
    </p:spTree>
    <p:extLst>
      <p:ext uri="{BB962C8B-B14F-4D97-AF65-F5344CB8AC3E}">
        <p14:creationId xmlns:p14="http://schemas.microsoft.com/office/powerpoint/2010/main" val="1759539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atin typeface="Candara" panose="020E0502030303020204" pitchFamily="34" charset="0"/>
              </a:defRPr>
            </a:lvl1pPr>
          </a:lstStyle>
          <a:p>
            <a:endParaRPr lang="en-NZ" dirty="0"/>
          </a:p>
        </p:txBody>
      </p:sp>
      <p:sp>
        <p:nvSpPr>
          <p:cNvPr id="3" name="Date Placeholder 2"/>
          <p:cNvSpPr>
            <a:spLocks noGrp="1"/>
          </p:cNvSpPr>
          <p:nvPr>
            <p:ph type="dt" idx="1"/>
          </p:nvPr>
        </p:nvSpPr>
        <p:spPr>
          <a:xfrm>
            <a:off x="3850445" y="0"/>
            <a:ext cx="2945659" cy="498056"/>
          </a:xfrm>
          <a:prstGeom prst="rect">
            <a:avLst/>
          </a:prstGeom>
        </p:spPr>
        <p:txBody>
          <a:bodyPr vert="horz" lIns="91440" tIns="45720" rIns="91440" bIns="45720" rtlCol="0"/>
          <a:lstStyle>
            <a:lvl1pPr algn="r">
              <a:defRPr sz="1200">
                <a:latin typeface="Candara" panose="020E0502030303020204" pitchFamily="34" charset="0"/>
              </a:defRPr>
            </a:lvl1pPr>
          </a:lstStyle>
          <a:p>
            <a:fld id="{C5FB80A8-65A9-4599-A78D-57DD18E2E44E}" type="datetimeFigureOut">
              <a:rPr lang="en-NZ" smtClean="0"/>
              <a:pPr/>
              <a:t>1/06/2017</a:t>
            </a:fld>
            <a:endParaRPr lang="en-NZ" dirty="0"/>
          </a:p>
        </p:txBody>
      </p:sp>
      <p:sp>
        <p:nvSpPr>
          <p:cNvPr id="4" name="Slide Image Placeholder 3"/>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6" name="Footer Placeholder 5"/>
          <p:cNvSpPr>
            <a:spLocks noGrp="1"/>
          </p:cNvSpPr>
          <p:nvPr>
            <p:ph type="ftr" sz="quarter" idx="4"/>
          </p:nvPr>
        </p:nvSpPr>
        <p:spPr>
          <a:xfrm>
            <a:off x="2" y="9428584"/>
            <a:ext cx="2945659" cy="498055"/>
          </a:xfrm>
          <a:prstGeom prst="rect">
            <a:avLst/>
          </a:prstGeom>
        </p:spPr>
        <p:txBody>
          <a:bodyPr vert="horz" lIns="91440" tIns="45720" rIns="91440" bIns="45720" rtlCol="0" anchor="b"/>
          <a:lstStyle>
            <a:lvl1pPr algn="l">
              <a:defRPr sz="1200">
                <a:latin typeface="Candara" panose="020E0502030303020204" pitchFamily="34" charset="0"/>
              </a:defRPr>
            </a:lvl1pPr>
          </a:lstStyle>
          <a:p>
            <a:endParaRPr lang="en-NZ" dirty="0"/>
          </a:p>
        </p:txBody>
      </p:sp>
      <p:sp>
        <p:nvSpPr>
          <p:cNvPr id="7" name="Slide Number Placeholder 6"/>
          <p:cNvSpPr>
            <a:spLocks noGrp="1"/>
          </p:cNvSpPr>
          <p:nvPr>
            <p:ph type="sldNum" sz="quarter" idx="5"/>
          </p:nvPr>
        </p:nvSpPr>
        <p:spPr>
          <a:xfrm>
            <a:off x="3850445" y="9428584"/>
            <a:ext cx="2945659" cy="498055"/>
          </a:xfrm>
          <a:prstGeom prst="rect">
            <a:avLst/>
          </a:prstGeom>
        </p:spPr>
        <p:txBody>
          <a:bodyPr vert="horz" lIns="91440" tIns="45720" rIns="91440" bIns="45720" rtlCol="0" anchor="b"/>
          <a:lstStyle>
            <a:lvl1pPr algn="r">
              <a:defRPr sz="1200">
                <a:latin typeface="Candara" panose="020E0502030303020204" pitchFamily="34" charset="0"/>
              </a:defRPr>
            </a:lvl1pPr>
          </a:lstStyle>
          <a:p>
            <a:fld id="{FAAA2E9D-E6CE-4AA3-A172-9FE34DF8264C}" type="slidenum">
              <a:rPr lang="en-NZ" smtClean="0"/>
              <a:pPr/>
              <a:t>‹#›</a:t>
            </a:fld>
            <a:endParaRPr lang="en-NZ" dirty="0"/>
          </a:p>
        </p:txBody>
      </p:sp>
    </p:spTree>
    <p:extLst>
      <p:ext uri="{BB962C8B-B14F-4D97-AF65-F5344CB8AC3E}">
        <p14:creationId xmlns:p14="http://schemas.microsoft.com/office/powerpoint/2010/main" val="4163418140"/>
      </p:ext>
    </p:extLst>
  </p:cSld>
  <p:clrMap bg1="lt1" tx1="dk1" bg2="lt2" tx2="dk2" accent1="accent1" accent2="accent2" accent3="accent3" accent4="accent4" accent5="accent5" accent6="accent6" hlink="hlink" folHlink="folHlink"/>
  <p:notesStyle>
    <a:lvl1pPr marL="0" algn="l" defTabSz="633039" rtl="0" eaLnBrk="1" latinLnBrk="0" hangingPunct="1">
      <a:defRPr sz="831" kern="1200">
        <a:solidFill>
          <a:schemeClr val="tx1"/>
        </a:solidFill>
        <a:latin typeface="Candara" panose="020E0502030303020204" pitchFamily="34" charset="0"/>
        <a:ea typeface="+mn-ea"/>
        <a:cs typeface="+mn-cs"/>
      </a:defRPr>
    </a:lvl1pPr>
    <a:lvl2pPr marL="316520" algn="l" defTabSz="633039" rtl="0" eaLnBrk="1" latinLnBrk="0" hangingPunct="1">
      <a:defRPr sz="831" kern="1200">
        <a:solidFill>
          <a:schemeClr val="tx1"/>
        </a:solidFill>
        <a:latin typeface="Candara" panose="020E0502030303020204" pitchFamily="34" charset="0"/>
        <a:ea typeface="+mn-ea"/>
        <a:cs typeface="+mn-cs"/>
      </a:defRPr>
    </a:lvl2pPr>
    <a:lvl3pPr marL="633039" algn="l" defTabSz="633039" rtl="0" eaLnBrk="1" latinLnBrk="0" hangingPunct="1">
      <a:defRPr sz="831" kern="1200">
        <a:solidFill>
          <a:schemeClr val="tx1"/>
        </a:solidFill>
        <a:latin typeface="Candara" panose="020E0502030303020204" pitchFamily="34" charset="0"/>
        <a:ea typeface="+mn-ea"/>
        <a:cs typeface="+mn-cs"/>
      </a:defRPr>
    </a:lvl3pPr>
    <a:lvl4pPr marL="949559" algn="l" defTabSz="633039" rtl="0" eaLnBrk="1" latinLnBrk="0" hangingPunct="1">
      <a:defRPr sz="831" kern="1200">
        <a:solidFill>
          <a:schemeClr val="tx1"/>
        </a:solidFill>
        <a:latin typeface="Candara" panose="020E0502030303020204" pitchFamily="34" charset="0"/>
        <a:ea typeface="+mn-ea"/>
        <a:cs typeface="+mn-cs"/>
      </a:defRPr>
    </a:lvl4pPr>
    <a:lvl5pPr marL="1266078" algn="l" defTabSz="633039" rtl="0" eaLnBrk="1" latinLnBrk="0" hangingPunct="1">
      <a:defRPr sz="831" kern="1200">
        <a:solidFill>
          <a:schemeClr val="tx1"/>
        </a:solidFill>
        <a:latin typeface="Candara" panose="020E0502030303020204" pitchFamily="34" charset="0"/>
        <a:ea typeface="+mn-ea"/>
        <a:cs typeface="+mn-cs"/>
      </a:defRPr>
    </a:lvl5pPr>
    <a:lvl6pPr marL="1582598" algn="l" defTabSz="633039" rtl="0" eaLnBrk="1" latinLnBrk="0" hangingPunct="1">
      <a:defRPr sz="831" kern="1200">
        <a:solidFill>
          <a:schemeClr val="tx1"/>
        </a:solidFill>
        <a:latin typeface="+mn-lt"/>
        <a:ea typeface="+mn-ea"/>
        <a:cs typeface="+mn-cs"/>
      </a:defRPr>
    </a:lvl6pPr>
    <a:lvl7pPr marL="1899117" algn="l" defTabSz="633039" rtl="0" eaLnBrk="1" latinLnBrk="0" hangingPunct="1">
      <a:defRPr sz="831" kern="1200">
        <a:solidFill>
          <a:schemeClr val="tx1"/>
        </a:solidFill>
        <a:latin typeface="+mn-lt"/>
        <a:ea typeface="+mn-ea"/>
        <a:cs typeface="+mn-cs"/>
      </a:defRPr>
    </a:lvl7pPr>
    <a:lvl8pPr marL="2215637" algn="l" defTabSz="633039" rtl="0" eaLnBrk="1" latinLnBrk="0" hangingPunct="1">
      <a:defRPr sz="831" kern="1200">
        <a:solidFill>
          <a:schemeClr val="tx1"/>
        </a:solidFill>
        <a:latin typeface="+mn-lt"/>
        <a:ea typeface="+mn-ea"/>
        <a:cs typeface="+mn-cs"/>
      </a:defRPr>
    </a:lvl8pPr>
    <a:lvl9pPr marL="2532156" algn="l" defTabSz="633039" rtl="0" eaLnBrk="1" latinLnBrk="0" hangingPunct="1">
      <a:defRPr sz="831"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5136"/>
            <a:ext cx="9144000" cy="6096000"/>
          </a:xfrm>
          <a:prstGeom prst="rect">
            <a:avLst/>
          </a:prstGeom>
        </p:spPr>
      </p:pic>
      <p:sp>
        <p:nvSpPr>
          <p:cNvPr id="12" name="Rectangle 11"/>
          <p:cNvSpPr/>
          <p:nvPr userDrawn="1"/>
        </p:nvSpPr>
        <p:spPr>
          <a:xfrm>
            <a:off x="268307" y="-16258"/>
            <a:ext cx="3267527" cy="6087122"/>
          </a:xfrm>
          <a:prstGeom prst="rect">
            <a:avLst/>
          </a:prstGeom>
          <a:solidFill>
            <a:srgbClr val="36394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5" name="Rectangle 34"/>
          <p:cNvSpPr/>
          <p:nvPr userDrawn="1"/>
        </p:nvSpPr>
        <p:spPr>
          <a:xfrm>
            <a:off x="-1" y="6121274"/>
            <a:ext cx="9144000" cy="736726"/>
          </a:xfrm>
          <a:prstGeom prst="rect">
            <a:avLst/>
          </a:prstGeom>
          <a:solidFill>
            <a:srgbClr val="23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AutoShape 3"/>
          <p:cNvSpPr>
            <a:spLocks noChangeAspect="1" noChangeArrowheads="1" noTextEdit="1"/>
          </p:cNvSpPr>
          <p:nvPr userDrawn="1"/>
        </p:nvSpPr>
        <p:spPr bwMode="auto">
          <a:xfrm>
            <a:off x="2969475" y="3112948"/>
            <a:ext cx="1755531"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endParaRPr lang="en-NZ" sz="1150"/>
          </a:p>
        </p:txBody>
      </p:sp>
      <p:sp>
        <p:nvSpPr>
          <p:cNvPr id="9" name="Title 8"/>
          <p:cNvSpPr>
            <a:spLocks noGrp="1"/>
          </p:cNvSpPr>
          <p:nvPr>
            <p:ph type="title" hasCustomPrompt="1"/>
          </p:nvPr>
        </p:nvSpPr>
        <p:spPr>
          <a:xfrm>
            <a:off x="745067" y="2103429"/>
            <a:ext cx="2472267" cy="1609647"/>
          </a:xfrm>
          <a:prstGeom prst="rect">
            <a:avLst/>
          </a:prstGeom>
        </p:spPr>
        <p:txBody>
          <a:bodyPr/>
          <a:lstStyle>
            <a:lvl1pPr algn="ctr">
              <a:defRPr>
                <a:solidFill>
                  <a:schemeClr val="bg1"/>
                </a:solidFill>
                <a:latin typeface="Candara" panose="020E0502030303020204" pitchFamily="34" charset="0"/>
              </a:defRPr>
            </a:lvl1pPr>
          </a:lstStyle>
          <a:p>
            <a:r>
              <a:rPr lang="en-US" dirty="0"/>
              <a:t>CLICK TO EDIT MASTER TITLE STYLE</a:t>
            </a:r>
            <a:endParaRPr lang="en-NZ" dirty="0"/>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1666" y="6329261"/>
            <a:ext cx="1041400" cy="320751"/>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5376" y="6149647"/>
            <a:ext cx="674423" cy="674423"/>
          </a:xfrm>
          <a:prstGeom prst="rect">
            <a:avLst/>
          </a:prstGeom>
        </p:spPr>
      </p:pic>
    </p:spTree>
    <p:extLst>
      <p:ext uri="{BB962C8B-B14F-4D97-AF65-F5344CB8AC3E}">
        <p14:creationId xmlns:p14="http://schemas.microsoft.com/office/powerpoint/2010/main" val="55985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24" name="Picture 23"/>
          <p:cNvPicPr>
            <a:picLocks noChangeAspect="1"/>
          </p:cNvPicPr>
          <p:nvPr userDrawn="1"/>
        </p:nvPicPr>
        <p:blipFill rotWithShape="1">
          <a:blip r:embed="rId2" cstate="print">
            <a:extLst>
              <a:ext uri="{28A0092B-C50C-407E-A947-70E740481C1C}">
                <a14:useLocalDpi xmlns:a14="http://schemas.microsoft.com/office/drawing/2010/main" val="0"/>
              </a:ext>
            </a:extLst>
          </a:blip>
          <a:srcRect l="5882" b="6600"/>
          <a:stretch/>
        </p:blipFill>
        <p:spPr>
          <a:xfrm flipH="1">
            <a:off x="0" y="-4298"/>
            <a:ext cx="9144000" cy="6060745"/>
          </a:xfrm>
          <a:prstGeom prst="rect">
            <a:avLst/>
          </a:prstGeom>
        </p:spPr>
      </p:pic>
      <p:sp>
        <p:nvSpPr>
          <p:cNvPr id="38" name="Rectangle 37"/>
          <p:cNvSpPr/>
          <p:nvPr userDrawn="1"/>
        </p:nvSpPr>
        <p:spPr>
          <a:xfrm>
            <a:off x="5672969" y="-4298"/>
            <a:ext cx="3267527" cy="6060745"/>
          </a:xfrm>
          <a:prstGeom prst="rect">
            <a:avLst/>
          </a:prstGeom>
          <a:solidFill>
            <a:srgbClr val="36394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latin typeface="Candara" panose="020E0502030303020204" pitchFamily="34" charset="0"/>
            </a:endParaRPr>
          </a:p>
        </p:txBody>
      </p:sp>
      <p:sp>
        <p:nvSpPr>
          <p:cNvPr id="39" name="Rectangle 38"/>
          <p:cNvSpPr/>
          <p:nvPr userDrawn="1"/>
        </p:nvSpPr>
        <p:spPr>
          <a:xfrm>
            <a:off x="-1" y="6121274"/>
            <a:ext cx="9144000" cy="736726"/>
          </a:xfrm>
          <a:prstGeom prst="rect">
            <a:avLst/>
          </a:prstGeom>
          <a:solidFill>
            <a:srgbClr val="23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1" name="Title 8"/>
          <p:cNvSpPr>
            <a:spLocks noGrp="1"/>
          </p:cNvSpPr>
          <p:nvPr>
            <p:ph type="title" hasCustomPrompt="1"/>
          </p:nvPr>
        </p:nvSpPr>
        <p:spPr>
          <a:xfrm>
            <a:off x="6070598" y="1553095"/>
            <a:ext cx="2472267" cy="1609647"/>
          </a:xfrm>
          <a:prstGeom prst="rect">
            <a:avLst/>
          </a:prstGeom>
        </p:spPr>
        <p:txBody>
          <a:bodyPr/>
          <a:lstStyle>
            <a:lvl1pPr algn="ctr">
              <a:defRPr>
                <a:solidFill>
                  <a:schemeClr val="bg1"/>
                </a:solidFill>
                <a:latin typeface="Candara" panose="020E0502030303020204" pitchFamily="34" charset="0"/>
              </a:defRPr>
            </a:lvl1pPr>
          </a:lstStyle>
          <a:p>
            <a:r>
              <a:rPr lang="en-US" dirty="0"/>
              <a:t>CLICK TO EDIT MASTER TITLE STYLE</a:t>
            </a:r>
            <a:endParaRPr lang="en-NZ" dirty="0"/>
          </a:p>
        </p:txBody>
      </p:sp>
      <p:pic>
        <p:nvPicPr>
          <p:cNvPr id="42" name="Picture 4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1666" y="6329261"/>
            <a:ext cx="1041400" cy="320751"/>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5376" y="6149647"/>
            <a:ext cx="674423" cy="674423"/>
          </a:xfrm>
          <a:prstGeom prst="rect">
            <a:avLst/>
          </a:prstGeom>
        </p:spPr>
      </p:pic>
    </p:spTree>
    <p:extLst>
      <p:ext uri="{BB962C8B-B14F-4D97-AF65-F5344CB8AC3E}">
        <p14:creationId xmlns:p14="http://schemas.microsoft.com/office/powerpoint/2010/main" val="3714555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p:cNvSpPr/>
          <p:nvPr userDrawn="1"/>
        </p:nvSpPr>
        <p:spPr>
          <a:xfrm>
            <a:off x="-8467" y="6553784"/>
            <a:ext cx="9144000" cy="306683"/>
          </a:xfrm>
          <a:prstGeom prst="rect">
            <a:avLst/>
          </a:prstGeom>
          <a:solidFill>
            <a:srgbClr val="23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Title 1"/>
          <p:cNvSpPr>
            <a:spLocks noGrp="1"/>
          </p:cNvSpPr>
          <p:nvPr>
            <p:ph type="title" hasCustomPrompt="1"/>
          </p:nvPr>
        </p:nvSpPr>
        <p:spPr>
          <a:xfrm>
            <a:off x="324048" y="132265"/>
            <a:ext cx="6806668" cy="603268"/>
          </a:xfrm>
          <a:prstGeom prst="rect">
            <a:avLst/>
          </a:prstGeom>
        </p:spPr>
        <p:txBody>
          <a:bodyPr/>
          <a:lstStyle>
            <a:lvl1pPr>
              <a:defRPr sz="3200">
                <a:solidFill>
                  <a:schemeClr val="tx1">
                    <a:lumMod val="65000"/>
                    <a:lumOff val="35000"/>
                  </a:schemeClr>
                </a:solidFill>
                <a:latin typeface="Candara" panose="020E0502030303020204" pitchFamily="34" charset="0"/>
              </a:defRPr>
            </a:lvl1pPr>
          </a:lstStyle>
          <a:p>
            <a:r>
              <a:rPr lang="en-US" dirty="0"/>
              <a:t>CLICK TO EDIT MASTER TITLE STYLE</a:t>
            </a:r>
            <a:endParaRPr lang="en-NZ" dirty="0"/>
          </a:p>
        </p:txBody>
      </p:sp>
      <p:sp>
        <p:nvSpPr>
          <p:cNvPr id="31" name="TextBox 30"/>
          <p:cNvSpPr txBox="1"/>
          <p:nvPr userDrawn="1"/>
        </p:nvSpPr>
        <p:spPr>
          <a:xfrm>
            <a:off x="5835898" y="6616817"/>
            <a:ext cx="3240360" cy="184666"/>
          </a:xfrm>
          <a:prstGeom prst="rect">
            <a:avLst/>
          </a:prstGeom>
          <a:noFill/>
        </p:spPr>
        <p:txBody>
          <a:bodyPr wrap="square">
            <a:spAutoFit/>
          </a:bodyPr>
          <a:lstStyle/>
          <a:p>
            <a:pPr algn="r" eaLnBrk="0" hangingPunct="0">
              <a:defRPr/>
            </a:pPr>
            <a:r>
              <a:rPr lang="en-NZ" sz="600" dirty="0">
                <a:solidFill>
                  <a:schemeClr val="bg1"/>
                </a:solidFill>
                <a:latin typeface="Arial" panose="020B0604020202020204" pitchFamily="34" charset="0"/>
                <a:cs typeface="Arial" panose="020B0604020202020204" pitchFamily="34" charset="0"/>
              </a:rPr>
              <a:t>Colmar Brunton 2016    </a:t>
            </a:r>
            <a:fld id="{44315264-79D1-45A2-AE0D-51F7A401FB4C}" type="slidenum">
              <a:rPr lang="en-NZ" sz="600" smtClean="0">
                <a:solidFill>
                  <a:schemeClr val="bg1"/>
                </a:solidFill>
                <a:latin typeface="Arial" panose="020B0604020202020204" pitchFamily="34" charset="0"/>
                <a:cs typeface="Arial" panose="020B0604020202020204" pitchFamily="34" charset="0"/>
              </a:rPr>
              <a:pPr/>
              <a:t>‹#›</a:t>
            </a:fld>
            <a:endParaRPr lang="en-NZ" sz="600" dirty="0">
              <a:solidFill>
                <a:schemeClr val="bg1"/>
              </a:solidFill>
              <a:latin typeface="Arial" panose="020B0604020202020204" pitchFamily="34" charset="0"/>
              <a:cs typeface="Arial" panose="020B0604020202020204" pitchFamily="34" charset="0"/>
            </a:endParaRPr>
          </a:p>
        </p:txBody>
      </p:sp>
      <p:cxnSp>
        <p:nvCxnSpPr>
          <p:cNvPr id="3" name="Straight Connector 2"/>
          <p:cNvCxnSpPr/>
          <p:nvPr userDrawn="1"/>
        </p:nvCxnSpPr>
        <p:spPr>
          <a:xfrm>
            <a:off x="0" y="889000"/>
            <a:ext cx="9144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3066" y="186834"/>
            <a:ext cx="1329021" cy="548699"/>
          </a:xfrm>
          <a:prstGeom prst="rect">
            <a:avLst/>
          </a:prstGeom>
        </p:spPr>
      </p:pic>
    </p:spTree>
    <p:extLst>
      <p:ext uri="{BB962C8B-B14F-4D97-AF65-F5344CB8AC3E}">
        <p14:creationId xmlns:p14="http://schemas.microsoft.com/office/powerpoint/2010/main" val="4282321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48" y="132265"/>
            <a:ext cx="6806668" cy="603268"/>
          </a:xfrm>
          <a:prstGeom prst="rect">
            <a:avLst/>
          </a:prstGeom>
        </p:spPr>
        <p:txBody>
          <a:bodyPr/>
          <a:lstStyle>
            <a:lvl1pPr>
              <a:defRPr sz="3200">
                <a:solidFill>
                  <a:schemeClr val="tx1">
                    <a:lumMod val="65000"/>
                    <a:lumOff val="35000"/>
                  </a:schemeClr>
                </a:solidFill>
                <a:latin typeface="Candara" panose="020E0502030303020204" pitchFamily="34" charset="0"/>
              </a:defRPr>
            </a:lvl1pPr>
          </a:lstStyle>
          <a:p>
            <a:r>
              <a:rPr lang="en-US" dirty="0"/>
              <a:t>CLICK TO EDIT MASTER TITLE STYLE</a:t>
            </a:r>
            <a:endParaRPr lang="en-NZ" dirty="0"/>
          </a:p>
        </p:txBody>
      </p:sp>
    </p:spTree>
    <p:extLst>
      <p:ext uri="{BB962C8B-B14F-4D97-AF65-F5344CB8AC3E}">
        <p14:creationId xmlns:p14="http://schemas.microsoft.com/office/powerpoint/2010/main" val="3541000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2" name="TextBox 21"/>
          <p:cNvSpPr txBox="1"/>
          <p:nvPr userDrawn="1"/>
        </p:nvSpPr>
        <p:spPr>
          <a:xfrm>
            <a:off x="5903640" y="6646913"/>
            <a:ext cx="3240360" cy="230832"/>
          </a:xfrm>
          <a:prstGeom prst="rect">
            <a:avLst/>
          </a:prstGeom>
          <a:noFill/>
        </p:spPr>
        <p:txBody>
          <a:bodyPr wrap="square">
            <a:spAutoFit/>
          </a:bodyPr>
          <a:lstStyle/>
          <a:p>
            <a:pPr algn="r" eaLnBrk="0" hangingPunct="0">
              <a:defRPr/>
            </a:pPr>
            <a:r>
              <a:rPr lang="en-NZ" sz="900" dirty="0">
                <a:solidFill>
                  <a:schemeClr val="bg1"/>
                </a:solidFill>
                <a:latin typeface="Candara" panose="020E0502030303020204" pitchFamily="34" charset="0"/>
              </a:rPr>
              <a:t>© Colmar Brunton 2015   </a:t>
            </a:r>
            <a:r>
              <a:rPr lang="en-NZ" sz="900" dirty="0">
                <a:solidFill>
                  <a:schemeClr val="bg1"/>
                </a:solidFill>
              </a:rPr>
              <a:t> </a:t>
            </a:r>
            <a:fld id="{44315264-79D1-45A2-AE0D-51F7A401FB4C}" type="slidenum">
              <a:rPr lang="en-NZ" sz="900" smtClean="0">
                <a:solidFill>
                  <a:schemeClr val="bg1"/>
                </a:solidFill>
              </a:rPr>
              <a:pPr/>
              <a:t>‹#›</a:t>
            </a:fld>
            <a:endParaRPr lang="en-NZ" sz="900" dirty="0">
              <a:solidFill>
                <a:schemeClr val="bg1"/>
              </a:solidFill>
              <a:latin typeface="Candara" panose="020E0502030303020204" pitchFamily="34" charset="0"/>
            </a:endParaRPr>
          </a:p>
        </p:txBody>
      </p:sp>
      <p:sp>
        <p:nvSpPr>
          <p:cNvPr id="3" name="Title 1"/>
          <p:cNvSpPr>
            <a:spLocks noGrp="1"/>
          </p:cNvSpPr>
          <p:nvPr>
            <p:ph type="title" hasCustomPrompt="1"/>
          </p:nvPr>
        </p:nvSpPr>
        <p:spPr>
          <a:xfrm>
            <a:off x="324048" y="132265"/>
            <a:ext cx="6806668" cy="603268"/>
          </a:xfrm>
          <a:prstGeom prst="rect">
            <a:avLst/>
          </a:prstGeom>
        </p:spPr>
        <p:txBody>
          <a:bodyPr/>
          <a:lstStyle>
            <a:lvl1pPr>
              <a:defRPr sz="3200">
                <a:solidFill>
                  <a:schemeClr val="tx1">
                    <a:lumMod val="65000"/>
                    <a:lumOff val="35000"/>
                  </a:schemeClr>
                </a:solidFill>
                <a:latin typeface="Candara" panose="020E0502030303020204" pitchFamily="34" charset="0"/>
              </a:defRPr>
            </a:lvl1pPr>
          </a:lstStyle>
          <a:p>
            <a:r>
              <a:rPr lang="en-US" dirty="0"/>
              <a:t>CLICK TO EDIT MASTER TITLE STYLE</a:t>
            </a:r>
            <a:endParaRPr lang="en-NZ" dirty="0"/>
          </a:p>
        </p:txBody>
      </p:sp>
    </p:spTree>
    <p:extLst>
      <p:ext uri="{BB962C8B-B14F-4D97-AF65-F5344CB8AC3E}">
        <p14:creationId xmlns:p14="http://schemas.microsoft.com/office/powerpoint/2010/main" val="2229525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5136"/>
            <a:ext cx="9144000" cy="6096000"/>
          </a:xfrm>
          <a:prstGeom prst="rect">
            <a:avLst/>
          </a:prstGeom>
        </p:spPr>
      </p:pic>
      <p:sp>
        <p:nvSpPr>
          <p:cNvPr id="14" name="Rectangle 13"/>
          <p:cNvSpPr/>
          <p:nvPr userDrawn="1"/>
        </p:nvSpPr>
        <p:spPr>
          <a:xfrm>
            <a:off x="347436" y="10118"/>
            <a:ext cx="3267527" cy="6060745"/>
          </a:xfrm>
          <a:prstGeom prst="rect">
            <a:avLst/>
          </a:prstGeom>
          <a:solidFill>
            <a:srgbClr val="36394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Rectangle 18"/>
          <p:cNvSpPr/>
          <p:nvPr userDrawn="1"/>
        </p:nvSpPr>
        <p:spPr>
          <a:xfrm>
            <a:off x="-1" y="6121274"/>
            <a:ext cx="9144000" cy="736726"/>
          </a:xfrm>
          <a:prstGeom prst="rect">
            <a:avLst/>
          </a:prstGeom>
          <a:solidFill>
            <a:srgbClr val="23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AutoShape 3"/>
          <p:cNvSpPr>
            <a:spLocks noChangeAspect="1" noChangeArrowheads="1" noTextEdit="1"/>
          </p:cNvSpPr>
          <p:nvPr userDrawn="1"/>
        </p:nvSpPr>
        <p:spPr bwMode="auto">
          <a:xfrm>
            <a:off x="2969475" y="3112948"/>
            <a:ext cx="1755531"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endParaRPr lang="en-NZ" sz="1150"/>
          </a:p>
        </p:txBody>
      </p:sp>
      <p:sp>
        <p:nvSpPr>
          <p:cNvPr id="22" name="Title 8"/>
          <p:cNvSpPr>
            <a:spLocks noGrp="1"/>
          </p:cNvSpPr>
          <p:nvPr>
            <p:ph type="title" hasCustomPrompt="1"/>
          </p:nvPr>
        </p:nvSpPr>
        <p:spPr>
          <a:xfrm>
            <a:off x="745067" y="2103429"/>
            <a:ext cx="2472267" cy="1609647"/>
          </a:xfrm>
          <a:prstGeom prst="rect">
            <a:avLst/>
          </a:prstGeom>
        </p:spPr>
        <p:txBody>
          <a:bodyPr/>
          <a:lstStyle>
            <a:lvl1pPr algn="ctr">
              <a:defRPr>
                <a:solidFill>
                  <a:schemeClr val="bg1"/>
                </a:solidFill>
                <a:latin typeface="Candara" panose="020E0502030303020204" pitchFamily="34" charset="0"/>
              </a:defRPr>
            </a:lvl1pPr>
          </a:lstStyle>
          <a:p>
            <a:r>
              <a:rPr lang="en-US" dirty="0"/>
              <a:t>CLICK TO EDIT MASTER TITLE STYLE</a:t>
            </a:r>
            <a:endParaRPr lang="en-NZ" dirty="0"/>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1666" y="6329261"/>
            <a:ext cx="1041400" cy="320751"/>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5376" y="6149647"/>
            <a:ext cx="674423" cy="674423"/>
          </a:xfrm>
          <a:prstGeom prst="rect">
            <a:avLst/>
          </a:prstGeom>
        </p:spPr>
      </p:pic>
    </p:spTree>
    <p:extLst>
      <p:ext uri="{BB962C8B-B14F-4D97-AF65-F5344CB8AC3E}">
        <p14:creationId xmlns:p14="http://schemas.microsoft.com/office/powerpoint/2010/main" val="3953653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48" y="132265"/>
            <a:ext cx="6806668" cy="603268"/>
          </a:xfrm>
          <a:prstGeom prst="rect">
            <a:avLst/>
          </a:prstGeom>
        </p:spPr>
        <p:txBody>
          <a:bodyPr/>
          <a:lstStyle>
            <a:lvl1pPr>
              <a:defRPr sz="3200">
                <a:solidFill>
                  <a:schemeClr val="tx1">
                    <a:lumMod val="65000"/>
                    <a:lumOff val="35000"/>
                  </a:schemeClr>
                </a:solidFill>
                <a:latin typeface="Candara" panose="020E0502030303020204" pitchFamily="34" charset="0"/>
              </a:defRPr>
            </a:lvl1pPr>
          </a:lstStyle>
          <a:p>
            <a:r>
              <a:rPr lang="en-US" dirty="0"/>
              <a:t>CLICK TO EDIT MASTER TITLE STYLE</a:t>
            </a:r>
            <a:endParaRPr lang="en-NZ" dirty="0"/>
          </a:p>
        </p:txBody>
      </p:sp>
    </p:spTree>
    <p:extLst>
      <p:ext uri="{BB962C8B-B14F-4D97-AF65-F5344CB8AC3E}">
        <p14:creationId xmlns:p14="http://schemas.microsoft.com/office/powerpoint/2010/main" val="1582695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48" y="132265"/>
            <a:ext cx="6806668" cy="603268"/>
          </a:xfrm>
          <a:prstGeom prst="rect">
            <a:avLst/>
          </a:prstGeom>
        </p:spPr>
        <p:txBody>
          <a:bodyPr/>
          <a:lstStyle>
            <a:lvl1pPr>
              <a:defRPr sz="3200">
                <a:solidFill>
                  <a:schemeClr val="tx1">
                    <a:lumMod val="65000"/>
                    <a:lumOff val="35000"/>
                  </a:schemeClr>
                </a:solidFill>
                <a:latin typeface="Candara" panose="020E0502030303020204" pitchFamily="34" charset="0"/>
              </a:defRPr>
            </a:lvl1pPr>
          </a:lstStyle>
          <a:p>
            <a:r>
              <a:rPr lang="en-US" dirty="0"/>
              <a:t>CLICK TO EDIT MASTER TITLE STYLE</a:t>
            </a:r>
            <a:endParaRPr lang="en-NZ" dirty="0"/>
          </a:p>
        </p:txBody>
      </p:sp>
    </p:spTree>
    <p:extLst>
      <p:ext uri="{BB962C8B-B14F-4D97-AF65-F5344CB8AC3E}">
        <p14:creationId xmlns:p14="http://schemas.microsoft.com/office/powerpoint/2010/main" val="1497332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601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userDrawn="1"/>
        </p:nvSpPr>
        <p:spPr>
          <a:xfrm>
            <a:off x="5903640" y="6646913"/>
            <a:ext cx="3240360" cy="230832"/>
          </a:xfrm>
          <a:prstGeom prst="rect">
            <a:avLst/>
          </a:prstGeom>
          <a:noFill/>
        </p:spPr>
        <p:txBody>
          <a:bodyPr wrap="square">
            <a:spAutoFit/>
          </a:bodyPr>
          <a:lstStyle/>
          <a:p>
            <a:pPr algn="r" eaLnBrk="0" hangingPunct="0">
              <a:defRPr/>
            </a:pPr>
            <a:r>
              <a:rPr lang="en-NZ" sz="900" dirty="0">
                <a:solidFill>
                  <a:schemeClr val="bg1"/>
                </a:solidFill>
                <a:latin typeface="Candara" panose="020E0502030303020204" pitchFamily="34" charset="0"/>
              </a:rPr>
              <a:t>© Colmar Brunton 2015   </a:t>
            </a:r>
            <a:r>
              <a:rPr lang="en-NZ" sz="900" dirty="0">
                <a:solidFill>
                  <a:schemeClr val="bg1"/>
                </a:solidFill>
              </a:rPr>
              <a:t> </a:t>
            </a:r>
            <a:fld id="{44315264-79D1-45A2-AE0D-51F7A401FB4C}" type="slidenum">
              <a:rPr lang="en-NZ" sz="900" smtClean="0">
                <a:solidFill>
                  <a:schemeClr val="bg1"/>
                </a:solidFill>
              </a:rPr>
              <a:pPr/>
              <a:t>‹#›</a:t>
            </a:fld>
            <a:endParaRPr lang="en-NZ" sz="9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21027497"/>
      </p:ext>
    </p:extLst>
  </p:cSld>
  <p:clrMap bg1="lt1" tx1="dk1" bg2="lt2" tx2="dk2" accent1="accent1" accent2="accent2" accent3="accent3" accent4="accent4" accent5="accent5" accent6="accent6" hlink="hlink" folHlink="folHlink"/>
  <p:sldLayoutIdLst>
    <p:sldLayoutId id="2147483669" r:id="rId1"/>
    <p:sldLayoutId id="2147483649" r:id="rId2"/>
    <p:sldLayoutId id="2147483650" r:id="rId3"/>
    <p:sldLayoutId id="2147483667" r:id="rId4"/>
    <p:sldLayoutId id="2147483668" r:id="rId5"/>
    <p:sldLayoutId id="2147483666" r:id="rId6"/>
    <p:sldLayoutId id="2147483651" r:id="rId7"/>
    <p:sldLayoutId id="2147483654" r:id="rId8"/>
    <p:sldLayoutId id="2147483664" r:id="rId9"/>
  </p:sldLayoutIdLst>
  <p:txStyles>
    <p:titleStyle>
      <a:lvl1pPr algn="l" defTabSz="1125416" rtl="0" eaLnBrk="1" latinLnBrk="0" hangingPunct="1">
        <a:spcBef>
          <a:spcPct val="0"/>
        </a:spcBef>
        <a:buNone/>
        <a:defRPr sz="2954" kern="1200">
          <a:solidFill>
            <a:schemeClr val="tx1"/>
          </a:solidFill>
          <a:latin typeface="+mj-lt"/>
          <a:ea typeface="+mj-ea"/>
          <a:cs typeface="+mj-cs"/>
        </a:defRPr>
      </a:lvl1pPr>
    </p:titleStyle>
    <p:bodyStyle>
      <a:lvl1pPr marL="0" indent="0" algn="l" defTabSz="1125416" rtl="0" eaLnBrk="1" latinLnBrk="0" hangingPunct="1">
        <a:spcBef>
          <a:spcPct val="20000"/>
        </a:spcBef>
        <a:buFontTx/>
        <a:buNone/>
        <a:defRPr sz="2215" kern="1200">
          <a:solidFill>
            <a:schemeClr val="tx1"/>
          </a:solidFill>
          <a:latin typeface="+mn-lt"/>
          <a:ea typeface="+mn-ea"/>
          <a:cs typeface="+mn-cs"/>
        </a:defRPr>
      </a:lvl1pPr>
      <a:lvl2pPr marL="914400" indent="-351693" algn="l" defTabSz="1125416" rtl="0" eaLnBrk="1" latinLnBrk="0" hangingPunct="1">
        <a:spcBef>
          <a:spcPct val="20000"/>
        </a:spcBef>
        <a:buFont typeface="Arial" pitchFamily="34" charset="0"/>
        <a:buChar char="•"/>
        <a:defRPr sz="1846" kern="1200">
          <a:solidFill>
            <a:schemeClr val="tx1"/>
          </a:solidFill>
          <a:latin typeface="+mn-lt"/>
          <a:ea typeface="+mn-ea"/>
          <a:cs typeface="+mn-cs"/>
        </a:defRPr>
      </a:lvl2pPr>
      <a:lvl3pPr marL="1406770" indent="-281354" algn="l" defTabSz="1125416" rtl="0" eaLnBrk="1" latinLnBrk="0" hangingPunct="1">
        <a:spcBef>
          <a:spcPct val="20000"/>
        </a:spcBef>
        <a:buFont typeface="Arial" pitchFamily="34" charset="0"/>
        <a:buChar char="•"/>
        <a:defRPr sz="1662" kern="1200">
          <a:solidFill>
            <a:schemeClr val="tx1"/>
          </a:solidFill>
          <a:latin typeface="+mn-lt"/>
          <a:ea typeface="+mn-ea"/>
          <a:cs typeface="+mn-cs"/>
        </a:defRPr>
      </a:lvl3pPr>
      <a:lvl4pPr marL="1969477" indent="-281354" algn="l" defTabSz="1125416" rtl="0" eaLnBrk="1" latinLnBrk="0" hangingPunct="1">
        <a:spcBef>
          <a:spcPct val="20000"/>
        </a:spcBef>
        <a:buFont typeface="Arial" pitchFamily="34" charset="0"/>
        <a:buChar char="•"/>
        <a:defRPr sz="1662" kern="1200">
          <a:solidFill>
            <a:schemeClr val="tx1"/>
          </a:solidFill>
          <a:latin typeface="+mn-lt"/>
          <a:ea typeface="+mn-ea"/>
          <a:cs typeface="+mn-cs"/>
        </a:defRPr>
      </a:lvl4pPr>
      <a:lvl5pPr marL="2532186" indent="-281354" algn="l" defTabSz="1125416" rtl="0" eaLnBrk="1" latinLnBrk="0" hangingPunct="1">
        <a:spcBef>
          <a:spcPct val="20000"/>
        </a:spcBef>
        <a:buFont typeface="Arial" pitchFamily="34" charset="0"/>
        <a:buChar char="•"/>
        <a:defRPr sz="1662" kern="1200">
          <a:solidFill>
            <a:schemeClr val="tx1"/>
          </a:solidFill>
          <a:latin typeface="+mn-lt"/>
          <a:ea typeface="+mn-ea"/>
          <a:cs typeface="+mn-cs"/>
        </a:defRPr>
      </a:lvl5pPr>
      <a:lvl6pPr marL="3094894" indent="-281354" algn="l" defTabSz="1125416" rtl="0" eaLnBrk="1" latinLnBrk="0" hangingPunct="1">
        <a:spcBef>
          <a:spcPct val="20000"/>
        </a:spcBef>
        <a:buFont typeface="Arial" pitchFamily="34" charset="0"/>
        <a:buChar char="•"/>
        <a:defRPr sz="2462" kern="1200">
          <a:solidFill>
            <a:schemeClr val="tx1"/>
          </a:solidFill>
          <a:latin typeface="+mn-lt"/>
          <a:ea typeface="+mn-ea"/>
          <a:cs typeface="+mn-cs"/>
        </a:defRPr>
      </a:lvl6pPr>
      <a:lvl7pPr marL="3657602" indent="-281354" algn="l" defTabSz="1125416" rtl="0" eaLnBrk="1" latinLnBrk="0" hangingPunct="1">
        <a:spcBef>
          <a:spcPct val="20000"/>
        </a:spcBef>
        <a:buFont typeface="Arial" pitchFamily="34" charset="0"/>
        <a:buChar char="•"/>
        <a:defRPr sz="2462" kern="1200">
          <a:solidFill>
            <a:schemeClr val="tx1"/>
          </a:solidFill>
          <a:latin typeface="+mn-lt"/>
          <a:ea typeface="+mn-ea"/>
          <a:cs typeface="+mn-cs"/>
        </a:defRPr>
      </a:lvl7pPr>
      <a:lvl8pPr marL="4220310" indent="-281354" algn="l" defTabSz="1125416" rtl="0" eaLnBrk="1" latinLnBrk="0" hangingPunct="1">
        <a:spcBef>
          <a:spcPct val="20000"/>
        </a:spcBef>
        <a:buFont typeface="Arial" pitchFamily="34" charset="0"/>
        <a:buChar char="•"/>
        <a:defRPr sz="2462" kern="1200">
          <a:solidFill>
            <a:schemeClr val="tx1"/>
          </a:solidFill>
          <a:latin typeface="+mn-lt"/>
          <a:ea typeface="+mn-ea"/>
          <a:cs typeface="+mn-cs"/>
        </a:defRPr>
      </a:lvl8pPr>
      <a:lvl9pPr marL="4783018" indent="-281354" algn="l" defTabSz="1125416" rtl="0" eaLnBrk="1" latinLnBrk="0" hangingPunct="1">
        <a:spcBef>
          <a:spcPct val="20000"/>
        </a:spcBef>
        <a:buFont typeface="Arial" pitchFamily="34" charset="0"/>
        <a:buChar char="•"/>
        <a:defRPr sz="2462" kern="1200">
          <a:solidFill>
            <a:schemeClr val="tx1"/>
          </a:solidFill>
          <a:latin typeface="+mn-lt"/>
          <a:ea typeface="+mn-ea"/>
          <a:cs typeface="+mn-cs"/>
        </a:defRPr>
      </a:lvl9pPr>
    </p:bodyStyle>
    <p:otherStyle>
      <a:defPPr>
        <a:defRPr lang="en-US"/>
      </a:defPPr>
      <a:lvl1pPr marL="0" algn="l" defTabSz="1125416" rtl="0" eaLnBrk="1" latinLnBrk="0" hangingPunct="1">
        <a:defRPr sz="2215" kern="1200">
          <a:solidFill>
            <a:schemeClr val="tx1"/>
          </a:solidFill>
          <a:latin typeface="+mn-lt"/>
          <a:ea typeface="+mn-ea"/>
          <a:cs typeface="+mn-cs"/>
        </a:defRPr>
      </a:lvl1pPr>
      <a:lvl2pPr marL="562708" algn="l" defTabSz="1125416" rtl="0" eaLnBrk="1" latinLnBrk="0" hangingPunct="1">
        <a:defRPr sz="2215" kern="1200">
          <a:solidFill>
            <a:schemeClr val="tx1"/>
          </a:solidFill>
          <a:latin typeface="+mn-lt"/>
          <a:ea typeface="+mn-ea"/>
          <a:cs typeface="+mn-cs"/>
        </a:defRPr>
      </a:lvl2pPr>
      <a:lvl3pPr marL="1125416" algn="l" defTabSz="1125416" rtl="0" eaLnBrk="1" latinLnBrk="0" hangingPunct="1">
        <a:defRPr sz="2215" kern="1200">
          <a:solidFill>
            <a:schemeClr val="tx1"/>
          </a:solidFill>
          <a:latin typeface="+mn-lt"/>
          <a:ea typeface="+mn-ea"/>
          <a:cs typeface="+mn-cs"/>
        </a:defRPr>
      </a:lvl3pPr>
      <a:lvl4pPr marL="1688124" algn="l" defTabSz="1125416" rtl="0" eaLnBrk="1" latinLnBrk="0" hangingPunct="1">
        <a:defRPr sz="2215" kern="1200">
          <a:solidFill>
            <a:schemeClr val="tx1"/>
          </a:solidFill>
          <a:latin typeface="+mn-lt"/>
          <a:ea typeface="+mn-ea"/>
          <a:cs typeface="+mn-cs"/>
        </a:defRPr>
      </a:lvl4pPr>
      <a:lvl5pPr marL="2250832" algn="l" defTabSz="1125416" rtl="0" eaLnBrk="1" latinLnBrk="0" hangingPunct="1">
        <a:defRPr sz="2215" kern="1200">
          <a:solidFill>
            <a:schemeClr val="tx1"/>
          </a:solidFill>
          <a:latin typeface="+mn-lt"/>
          <a:ea typeface="+mn-ea"/>
          <a:cs typeface="+mn-cs"/>
        </a:defRPr>
      </a:lvl5pPr>
      <a:lvl6pPr marL="2813540" algn="l" defTabSz="1125416" rtl="0" eaLnBrk="1" latinLnBrk="0" hangingPunct="1">
        <a:defRPr sz="2215" kern="1200">
          <a:solidFill>
            <a:schemeClr val="tx1"/>
          </a:solidFill>
          <a:latin typeface="+mn-lt"/>
          <a:ea typeface="+mn-ea"/>
          <a:cs typeface="+mn-cs"/>
        </a:defRPr>
      </a:lvl6pPr>
      <a:lvl7pPr marL="3376247" algn="l" defTabSz="1125416" rtl="0" eaLnBrk="1" latinLnBrk="0" hangingPunct="1">
        <a:defRPr sz="2215" kern="1200">
          <a:solidFill>
            <a:schemeClr val="tx1"/>
          </a:solidFill>
          <a:latin typeface="+mn-lt"/>
          <a:ea typeface="+mn-ea"/>
          <a:cs typeface="+mn-cs"/>
        </a:defRPr>
      </a:lvl7pPr>
      <a:lvl8pPr marL="3938955" algn="l" defTabSz="1125416" rtl="0" eaLnBrk="1" latinLnBrk="0" hangingPunct="1">
        <a:defRPr sz="2215" kern="1200">
          <a:solidFill>
            <a:schemeClr val="tx1"/>
          </a:solidFill>
          <a:latin typeface="+mn-lt"/>
          <a:ea typeface="+mn-ea"/>
          <a:cs typeface="+mn-cs"/>
        </a:defRPr>
      </a:lvl8pPr>
      <a:lvl9pPr marL="4501663" algn="l" defTabSz="1125416" rtl="0" eaLnBrk="1" latinLnBrk="0" hangingPunct="1">
        <a:defRPr sz="22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866" y="368218"/>
            <a:ext cx="3548288" cy="1719200"/>
          </a:xfrm>
        </p:spPr>
        <p:txBody>
          <a:bodyPr/>
          <a:lstStyle/>
          <a:p>
            <a:r>
              <a:rPr lang="en-NZ" sz="4400" dirty="0"/>
              <a:t>Customer Satisfaction Research</a:t>
            </a:r>
            <a:br>
              <a:rPr lang="en-NZ" sz="4400" dirty="0"/>
            </a:br>
            <a:br>
              <a:rPr lang="en-NZ" sz="4400" dirty="0">
                <a:latin typeface="Candara" panose="020E0502030303020204" pitchFamily="34" charset="0"/>
              </a:rPr>
            </a:br>
            <a:r>
              <a:rPr lang="en-NZ" sz="4400" dirty="0">
                <a:latin typeface="Candara" panose="020E0502030303020204" pitchFamily="34" charset="0"/>
              </a:rPr>
              <a:t> H&amp;S Training in NZ</a:t>
            </a:r>
          </a:p>
        </p:txBody>
      </p:sp>
      <p:sp>
        <p:nvSpPr>
          <p:cNvPr id="3" name="Title 1"/>
          <p:cNvSpPr txBox="1">
            <a:spLocks/>
          </p:cNvSpPr>
          <p:nvPr/>
        </p:nvSpPr>
        <p:spPr>
          <a:xfrm>
            <a:off x="-178386" y="5137792"/>
            <a:ext cx="4288660" cy="313845"/>
          </a:xfrm>
          <a:prstGeom prst="rect">
            <a:avLst/>
          </a:prstGeom>
        </p:spPr>
        <p:txBody>
          <a:bodyPr/>
          <a:lstStyle>
            <a:lvl1pPr algn="ctr" defTabSz="1125416" rtl="0" eaLnBrk="1" latinLnBrk="0" hangingPunct="1">
              <a:spcBef>
                <a:spcPct val="0"/>
              </a:spcBef>
              <a:buNone/>
              <a:defRPr sz="2954" kern="1200">
                <a:solidFill>
                  <a:schemeClr val="bg1"/>
                </a:solidFill>
                <a:latin typeface="Tw Cen MT Condensed" panose="020B0606020104020203" pitchFamily="34" charset="0"/>
                <a:ea typeface="+mj-ea"/>
                <a:cs typeface="+mj-cs"/>
              </a:defRPr>
            </a:lvl1pPr>
          </a:lstStyle>
          <a:p>
            <a:r>
              <a:rPr lang="en-NZ" sz="1200" dirty="0">
                <a:latin typeface="Candara" panose="020E0502030303020204" pitchFamily="34" charset="0"/>
              </a:rPr>
              <a:t>A Colmar Brunton Research Presentation</a:t>
            </a:r>
          </a:p>
        </p:txBody>
      </p:sp>
      <p:sp>
        <p:nvSpPr>
          <p:cNvPr id="4" name="Title 1"/>
          <p:cNvSpPr txBox="1">
            <a:spLocks/>
          </p:cNvSpPr>
          <p:nvPr/>
        </p:nvSpPr>
        <p:spPr>
          <a:xfrm>
            <a:off x="-339961" y="5582291"/>
            <a:ext cx="4288660" cy="313845"/>
          </a:xfrm>
          <a:prstGeom prst="rect">
            <a:avLst/>
          </a:prstGeom>
        </p:spPr>
        <p:txBody>
          <a:bodyPr/>
          <a:lstStyle>
            <a:lvl1pPr algn="ctr" defTabSz="1125416" rtl="0" eaLnBrk="1" latinLnBrk="0" hangingPunct="1">
              <a:spcBef>
                <a:spcPct val="0"/>
              </a:spcBef>
              <a:buNone/>
              <a:defRPr sz="2954" kern="1200">
                <a:solidFill>
                  <a:schemeClr val="bg1"/>
                </a:solidFill>
                <a:latin typeface="Tw Cen MT Condensed" panose="020B0606020104020203" pitchFamily="34" charset="0"/>
                <a:ea typeface="+mj-ea"/>
                <a:cs typeface="+mj-cs"/>
              </a:defRPr>
            </a:lvl1pPr>
          </a:lstStyle>
          <a:p>
            <a:r>
              <a:rPr lang="en-NZ" sz="1100" dirty="0">
                <a:latin typeface="Candara" panose="020E0502030303020204" pitchFamily="34" charset="0"/>
              </a:rPr>
              <a:t>May  2016</a:t>
            </a:r>
          </a:p>
        </p:txBody>
      </p:sp>
      <p:cxnSp>
        <p:nvCxnSpPr>
          <p:cNvPr id="10" name="Straight Connector 9"/>
          <p:cNvCxnSpPr/>
          <p:nvPr/>
        </p:nvCxnSpPr>
        <p:spPr>
          <a:xfrm>
            <a:off x="288440" y="5013325"/>
            <a:ext cx="32411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3487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895740"/>
            <a:ext cx="9144000" cy="49638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438235" y="177532"/>
            <a:ext cx="6806668" cy="603268"/>
          </a:xfrm>
        </p:spPr>
        <p:txBody>
          <a:bodyPr anchor="ctr" anchorCtr="0"/>
          <a:lstStyle/>
          <a:p>
            <a:r>
              <a:rPr lang="en-NZ" sz="2000" dirty="0">
                <a:latin typeface="Arial Black" panose="020B0A04020102020204" pitchFamily="34" charset="0"/>
              </a:rPr>
              <a:t>Background and methodology . . .</a:t>
            </a:r>
          </a:p>
        </p:txBody>
      </p:sp>
      <p:sp>
        <p:nvSpPr>
          <p:cNvPr id="3" name="TextBox 2"/>
          <p:cNvSpPr txBox="1"/>
          <p:nvPr/>
        </p:nvSpPr>
        <p:spPr>
          <a:xfrm>
            <a:off x="1530035" y="1164447"/>
            <a:ext cx="6536602" cy="1050929"/>
          </a:xfrm>
          <a:prstGeom prst="rect">
            <a:avLst/>
          </a:prstGeom>
          <a:noFill/>
        </p:spPr>
        <p:txBody>
          <a:bodyPr wrap="square" rtlCol="0">
            <a:spAutoFit/>
          </a:bodyPr>
          <a:lstStyle/>
          <a:p>
            <a:pPr algn="just"/>
            <a:r>
              <a:rPr lang="en-NZ" dirty="0">
                <a:latin typeface="Calibri Light" panose="020F0302020204030204" pitchFamily="34" charset="0"/>
              </a:rPr>
              <a:t>In 2015 and 2016 IMPAC Services Ltd engaged Colmar Brunton to undertake independent research to understand:</a:t>
            </a:r>
          </a:p>
          <a:p>
            <a:pPr marL="285750" indent="-285750" algn="just">
              <a:buFont typeface="Arial" panose="020B0604020202020204" pitchFamily="34" charset="0"/>
              <a:buChar char="•"/>
            </a:pPr>
            <a:r>
              <a:rPr lang="en-NZ" dirty="0">
                <a:latin typeface="Calibri Light" panose="020F0302020204030204" pitchFamily="34" charset="0"/>
              </a:rPr>
              <a:t>Customer satisfaction levels with H&amp;S training  – Both IMPAC and the wider market</a:t>
            </a:r>
          </a:p>
          <a:p>
            <a:pPr marL="285750" indent="-285750" algn="just">
              <a:buFont typeface="Arial" panose="020B0604020202020204" pitchFamily="34" charset="0"/>
              <a:buChar char="•"/>
            </a:pPr>
            <a:r>
              <a:rPr lang="en-NZ" dirty="0">
                <a:latin typeface="Calibri Light" panose="020F0302020204030204" pitchFamily="34" charset="0"/>
              </a:rPr>
              <a:t>Market trends and developments</a:t>
            </a:r>
          </a:p>
          <a:p>
            <a:pPr marL="285750" indent="-285750" algn="just">
              <a:buFont typeface="Arial" panose="020B0604020202020204" pitchFamily="34" charset="0"/>
              <a:buChar char="•"/>
            </a:pPr>
            <a:r>
              <a:rPr lang="en-NZ" dirty="0">
                <a:latin typeface="Calibri Light" panose="020F0302020204030204" pitchFamily="34" charset="0"/>
              </a:rPr>
              <a:t>How these factors had changed between 2015 and 2016.</a:t>
            </a:r>
          </a:p>
        </p:txBody>
      </p:sp>
      <p:sp>
        <p:nvSpPr>
          <p:cNvPr id="5" name="TextBox 4"/>
          <p:cNvSpPr txBox="1"/>
          <p:nvPr/>
        </p:nvSpPr>
        <p:spPr>
          <a:xfrm>
            <a:off x="1530035" y="5246911"/>
            <a:ext cx="6536602" cy="475771"/>
          </a:xfrm>
          <a:prstGeom prst="rect">
            <a:avLst/>
          </a:prstGeom>
          <a:noFill/>
        </p:spPr>
        <p:txBody>
          <a:bodyPr wrap="square" rtlCol="0">
            <a:spAutoFit/>
          </a:bodyPr>
          <a:lstStyle/>
          <a:p>
            <a:pPr algn="just"/>
            <a:r>
              <a:rPr lang="en-NZ" dirty="0">
                <a:latin typeface="Calibri Light" panose="020F0302020204030204" pitchFamily="34" charset="0"/>
              </a:rPr>
              <a:t>The general market sample has been structured and weighted to be representative of New Zealand businesses by size and sector. </a:t>
            </a:r>
          </a:p>
        </p:txBody>
      </p:sp>
      <p:sp>
        <p:nvSpPr>
          <p:cNvPr id="7" name="Chevron 6"/>
          <p:cNvSpPr/>
          <p:nvPr/>
        </p:nvSpPr>
        <p:spPr>
          <a:xfrm>
            <a:off x="1284530" y="1225614"/>
            <a:ext cx="216000" cy="252000"/>
          </a:xfrm>
          <a:prstGeom prst="chevron">
            <a:avLst/>
          </a:prstGeom>
          <a:solidFill>
            <a:srgbClr val="23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9" name="Chevron 8"/>
          <p:cNvSpPr/>
          <p:nvPr/>
        </p:nvSpPr>
        <p:spPr>
          <a:xfrm>
            <a:off x="1284530" y="3806764"/>
            <a:ext cx="216000" cy="252000"/>
          </a:xfrm>
          <a:prstGeom prst="chevron">
            <a:avLst/>
          </a:prstGeom>
          <a:solidFill>
            <a:srgbClr val="23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0" name="Chevron 9"/>
          <p:cNvSpPr/>
          <p:nvPr/>
        </p:nvSpPr>
        <p:spPr>
          <a:xfrm>
            <a:off x="1284530" y="5303024"/>
            <a:ext cx="216000" cy="252000"/>
          </a:xfrm>
          <a:prstGeom prst="chevron">
            <a:avLst/>
          </a:prstGeom>
          <a:solidFill>
            <a:srgbClr val="23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cxnSp>
        <p:nvCxnSpPr>
          <p:cNvPr id="19" name="Straight Connector 18"/>
          <p:cNvCxnSpPr/>
          <p:nvPr/>
        </p:nvCxnSpPr>
        <p:spPr>
          <a:xfrm>
            <a:off x="2724539" y="2334805"/>
            <a:ext cx="3592285" cy="0"/>
          </a:xfrm>
          <a:prstGeom prst="line">
            <a:avLst/>
          </a:prstGeom>
          <a:ln cap="rnd">
            <a:solidFill>
              <a:srgbClr val="234875"/>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724538" y="4934602"/>
            <a:ext cx="3592285" cy="0"/>
          </a:xfrm>
          <a:prstGeom prst="line">
            <a:avLst/>
          </a:prstGeom>
          <a:ln cap="rnd">
            <a:solidFill>
              <a:srgbClr val="234875"/>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724539" y="5796938"/>
            <a:ext cx="3592285" cy="0"/>
          </a:xfrm>
          <a:prstGeom prst="line">
            <a:avLst/>
          </a:prstGeom>
          <a:ln cap="rnd">
            <a:solidFill>
              <a:srgbClr val="234875"/>
            </a:solidFill>
            <a:prstDash val="sysDot"/>
          </a:ln>
        </p:spPr>
        <p:style>
          <a:lnRef idx="1">
            <a:schemeClr val="accent1"/>
          </a:lnRef>
          <a:fillRef idx="0">
            <a:schemeClr val="accent1"/>
          </a:fillRef>
          <a:effectRef idx="0">
            <a:schemeClr val="accent1"/>
          </a:effectRef>
          <a:fontRef idx="minor">
            <a:schemeClr val="tx1"/>
          </a:fontRef>
        </p:style>
      </p:cxnSp>
      <p:sp>
        <p:nvSpPr>
          <p:cNvPr id="16" name="Chevron 15"/>
          <p:cNvSpPr/>
          <p:nvPr/>
        </p:nvSpPr>
        <p:spPr>
          <a:xfrm>
            <a:off x="1284530" y="2695605"/>
            <a:ext cx="216000" cy="252000"/>
          </a:xfrm>
          <a:prstGeom prst="chevron">
            <a:avLst/>
          </a:prstGeom>
          <a:solidFill>
            <a:srgbClr val="23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cxnSp>
        <p:nvCxnSpPr>
          <p:cNvPr id="17" name="Straight Connector 16"/>
          <p:cNvCxnSpPr/>
          <p:nvPr/>
        </p:nvCxnSpPr>
        <p:spPr>
          <a:xfrm>
            <a:off x="2724538" y="3463061"/>
            <a:ext cx="3592285" cy="0"/>
          </a:xfrm>
          <a:prstGeom prst="line">
            <a:avLst/>
          </a:prstGeom>
          <a:ln cap="rnd">
            <a:solidFill>
              <a:srgbClr val="234875"/>
            </a:solidFill>
            <a:prstDash val="sysDot"/>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8086" y="6352626"/>
            <a:ext cx="7679555" cy="215444"/>
          </a:xfrm>
          <a:prstGeom prst="rect">
            <a:avLst/>
          </a:prstGeom>
        </p:spPr>
        <p:txBody>
          <a:bodyPr wrap="square">
            <a:spAutoFit/>
          </a:bodyPr>
          <a:lstStyle/>
          <a:p>
            <a:r>
              <a:rPr lang="en-NZ" sz="800" dirty="0">
                <a:latin typeface="Candara" panose="020E0502030303020204" pitchFamily="34" charset="0"/>
              </a:rPr>
              <a:t>*The maximum margin of error on the customer interviews is +/-10.3% and the maximum margin of error on the general market interviews is +/-6.2%.  </a:t>
            </a:r>
          </a:p>
        </p:txBody>
      </p:sp>
      <p:sp>
        <p:nvSpPr>
          <p:cNvPr id="18" name="TextBox 17"/>
          <p:cNvSpPr txBox="1"/>
          <p:nvPr/>
        </p:nvSpPr>
        <p:spPr>
          <a:xfrm>
            <a:off x="1682435" y="2600688"/>
            <a:ext cx="6536602" cy="667490"/>
          </a:xfrm>
          <a:prstGeom prst="rect">
            <a:avLst/>
          </a:prstGeom>
          <a:noFill/>
        </p:spPr>
        <p:txBody>
          <a:bodyPr wrap="square" rtlCol="0">
            <a:spAutoFit/>
          </a:bodyPr>
          <a:lstStyle/>
          <a:p>
            <a:pPr algn="just"/>
            <a:r>
              <a:rPr lang="en-NZ" dirty="0">
                <a:latin typeface="Calibri Light" panose="020F0302020204030204" pitchFamily="34" charset="0"/>
              </a:rPr>
              <a:t>This report summarises the H&amp;S training aspects of that research and covers:</a:t>
            </a:r>
          </a:p>
          <a:p>
            <a:pPr marL="285750" indent="-285750" algn="just">
              <a:buFont typeface="Arial" panose="020B0604020202020204" pitchFamily="34" charset="0"/>
              <a:buChar char="•"/>
            </a:pPr>
            <a:r>
              <a:rPr lang="en-NZ" dirty="0">
                <a:latin typeface="Calibri Light" panose="020F0302020204030204" pitchFamily="34" charset="0"/>
              </a:rPr>
              <a:t>How IMPAC’s customers rated the training they received from IMPAC</a:t>
            </a:r>
          </a:p>
          <a:p>
            <a:pPr marL="285750" indent="-285750" algn="just">
              <a:buFont typeface="Arial" panose="020B0604020202020204" pitchFamily="34" charset="0"/>
              <a:buChar char="•"/>
            </a:pPr>
            <a:r>
              <a:rPr lang="en-NZ" dirty="0">
                <a:latin typeface="Calibri Light" panose="020F0302020204030204" pitchFamily="34" charset="0"/>
              </a:rPr>
              <a:t>How customers of other training providers rated the training they received from their suppliers.</a:t>
            </a:r>
          </a:p>
        </p:txBody>
      </p:sp>
      <p:sp>
        <p:nvSpPr>
          <p:cNvPr id="20" name="TextBox 19"/>
          <p:cNvSpPr txBox="1"/>
          <p:nvPr/>
        </p:nvSpPr>
        <p:spPr>
          <a:xfrm>
            <a:off x="1530035" y="3732152"/>
            <a:ext cx="6536602" cy="859210"/>
          </a:xfrm>
          <a:prstGeom prst="rect">
            <a:avLst/>
          </a:prstGeom>
          <a:noFill/>
        </p:spPr>
        <p:txBody>
          <a:bodyPr wrap="square" rtlCol="0">
            <a:spAutoFit/>
          </a:bodyPr>
          <a:lstStyle/>
          <a:p>
            <a:pPr algn="just"/>
            <a:r>
              <a:rPr lang="en-NZ" dirty="0">
                <a:latin typeface="Calibri Light" panose="020F0302020204030204" pitchFamily="34" charset="0"/>
              </a:rPr>
              <a:t>This research consisted of:</a:t>
            </a:r>
          </a:p>
          <a:p>
            <a:pPr marL="285750" indent="-285750" algn="just">
              <a:buFont typeface="Arial" panose="020B0604020202020204" pitchFamily="34" charset="0"/>
              <a:buChar char="•"/>
            </a:pPr>
            <a:r>
              <a:rPr lang="en-NZ" dirty="0">
                <a:latin typeface="Calibri Light" panose="020F0302020204030204" pitchFamily="34" charset="0"/>
              </a:rPr>
              <a:t>67 interviews with a random selection of IMPAC customers, </a:t>
            </a:r>
          </a:p>
          <a:p>
            <a:pPr marL="285750" indent="-285750" algn="just">
              <a:buFont typeface="Arial" panose="020B0604020202020204" pitchFamily="34" charset="0"/>
              <a:buChar char="•"/>
            </a:pPr>
            <a:r>
              <a:rPr lang="en-NZ" dirty="0">
                <a:latin typeface="Calibri Light" panose="020F0302020204030204" pitchFamily="34" charset="0"/>
              </a:rPr>
              <a:t>250 interviews with the general market (health and safety decision maker in the organisation).  </a:t>
            </a:r>
          </a:p>
          <a:p>
            <a:pPr algn="just"/>
            <a:r>
              <a:rPr lang="en-NZ" dirty="0">
                <a:latin typeface="Calibri Light" panose="020F0302020204030204" pitchFamily="34" charset="0"/>
              </a:rPr>
              <a:t>These sample sizes are sufficiently large to consider the research results to be reliable*.  </a:t>
            </a:r>
          </a:p>
        </p:txBody>
      </p:sp>
    </p:spTree>
    <p:extLst>
      <p:ext uri="{BB962C8B-B14F-4D97-AF65-F5344CB8AC3E}">
        <p14:creationId xmlns:p14="http://schemas.microsoft.com/office/powerpoint/2010/main" val="716236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868031"/>
            <a:ext cx="9144000" cy="49638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438235" y="177532"/>
            <a:ext cx="6806668" cy="603268"/>
          </a:xfrm>
        </p:spPr>
        <p:txBody>
          <a:bodyPr anchor="ctr" anchorCtr="0"/>
          <a:lstStyle/>
          <a:p>
            <a:r>
              <a:rPr lang="en-NZ" sz="2000" dirty="0">
                <a:latin typeface="Arial Black" panose="020B0A04020102020204" pitchFamily="34" charset="0"/>
              </a:rPr>
              <a:t>Summary of Key Findings . . .</a:t>
            </a:r>
          </a:p>
        </p:txBody>
      </p:sp>
      <p:sp>
        <p:nvSpPr>
          <p:cNvPr id="3" name="TextBox 2"/>
          <p:cNvSpPr txBox="1"/>
          <p:nvPr/>
        </p:nvSpPr>
        <p:spPr>
          <a:xfrm>
            <a:off x="1530035" y="1496954"/>
            <a:ext cx="6431710" cy="684803"/>
          </a:xfrm>
          <a:prstGeom prst="rect">
            <a:avLst/>
          </a:prstGeom>
          <a:noFill/>
        </p:spPr>
        <p:txBody>
          <a:bodyPr wrap="square" rtlCol="0">
            <a:spAutoFit/>
          </a:bodyPr>
          <a:lstStyle/>
          <a:p>
            <a:pPr algn="just"/>
            <a:r>
              <a:rPr lang="en-NZ" sz="1400" b="1" dirty="0">
                <a:latin typeface="Calibri Light" panose="020F0302020204030204" pitchFamily="34" charset="0"/>
              </a:rPr>
              <a:t>83% </a:t>
            </a:r>
            <a:r>
              <a:rPr lang="en-NZ" sz="1400" dirty="0">
                <a:latin typeface="Calibri Light" panose="020F0302020204030204" pitchFamily="34" charset="0"/>
              </a:rPr>
              <a:t>of IMPAC’s customers rated IMPAC’s training as </a:t>
            </a:r>
            <a:r>
              <a:rPr lang="en-NZ" sz="1400" b="1" dirty="0">
                <a:latin typeface="Calibri Light" panose="020F0302020204030204" pitchFamily="34" charset="0"/>
              </a:rPr>
              <a:t>‘Very Good’ </a:t>
            </a:r>
            <a:r>
              <a:rPr lang="en-NZ" sz="1400" dirty="0">
                <a:latin typeface="Calibri Light" panose="020F0302020204030204" pitchFamily="34" charset="0"/>
              </a:rPr>
              <a:t>or </a:t>
            </a:r>
            <a:r>
              <a:rPr lang="en-NZ" sz="1400" b="1" dirty="0">
                <a:latin typeface="Calibri Light" panose="020F0302020204030204" pitchFamily="34" charset="0"/>
              </a:rPr>
              <a:t>‘Excellent’.  </a:t>
            </a:r>
            <a:endParaRPr lang="en-NZ" sz="1400" dirty="0">
              <a:latin typeface="Calibri Light" panose="020F0302020204030204" pitchFamily="34" charset="0"/>
            </a:endParaRPr>
          </a:p>
          <a:p>
            <a:pPr algn="just"/>
            <a:r>
              <a:rPr lang="en-NZ" sz="1400" dirty="0">
                <a:latin typeface="Calibri Light" panose="020F0302020204030204" pitchFamily="34" charset="0"/>
              </a:rPr>
              <a:t>The next best was </a:t>
            </a:r>
            <a:r>
              <a:rPr lang="en-NZ" sz="1400" b="1" dirty="0">
                <a:latin typeface="Calibri Light" panose="020F0302020204030204" pitchFamily="34" charset="0"/>
              </a:rPr>
              <a:t>58% </a:t>
            </a:r>
            <a:r>
              <a:rPr lang="en-NZ" sz="1400" dirty="0">
                <a:latin typeface="Calibri Light" panose="020F0302020204030204" pitchFamily="34" charset="0"/>
              </a:rPr>
              <a:t>and the average for the other H&amp;S training providers was </a:t>
            </a:r>
            <a:r>
              <a:rPr lang="en-NZ" sz="1400" b="1" dirty="0">
                <a:latin typeface="Calibri Light" panose="020F0302020204030204" pitchFamily="34" charset="0"/>
              </a:rPr>
              <a:t>43%. </a:t>
            </a:r>
            <a:r>
              <a:rPr lang="en-NZ" sz="1200" b="1" dirty="0">
                <a:latin typeface="Calibri Light" panose="020F0302020204030204" pitchFamily="34" charset="0"/>
              </a:rPr>
              <a:t> </a:t>
            </a:r>
            <a:r>
              <a:rPr lang="en-NZ" sz="1050" dirty="0">
                <a:latin typeface="Calibri Light" panose="020F0302020204030204" pitchFamily="34" charset="0"/>
              </a:rPr>
              <a:t>(2016 results)</a:t>
            </a:r>
          </a:p>
        </p:txBody>
      </p:sp>
      <p:sp>
        <p:nvSpPr>
          <p:cNvPr id="5" name="TextBox 4"/>
          <p:cNvSpPr txBox="1"/>
          <p:nvPr/>
        </p:nvSpPr>
        <p:spPr>
          <a:xfrm>
            <a:off x="794327" y="4886694"/>
            <a:ext cx="7272310" cy="692497"/>
          </a:xfrm>
          <a:prstGeom prst="rect">
            <a:avLst/>
          </a:prstGeom>
          <a:noFill/>
        </p:spPr>
        <p:txBody>
          <a:bodyPr wrap="square" rtlCol="0">
            <a:spAutoFit/>
          </a:bodyPr>
          <a:lstStyle/>
          <a:p>
            <a:pPr algn="just"/>
            <a:r>
              <a:rPr lang="en-NZ" sz="1300" b="1" dirty="0">
                <a:solidFill>
                  <a:srgbClr val="0070C0"/>
                </a:solidFill>
                <a:latin typeface="Calibri Light" panose="020F0302020204030204" pitchFamily="34" charset="0"/>
              </a:rPr>
              <a:t>Colmar Brunton research undertaken in both 2015 and 2016 found that there is a much higher level of satisfaction with IMPAC’s training than any other provider’s.   Colmar Brunton also observed that IMPAC’s training satisfaction score is one of the highest they have seen in any market. </a:t>
            </a:r>
          </a:p>
        </p:txBody>
      </p:sp>
      <p:sp>
        <p:nvSpPr>
          <p:cNvPr id="6" name="TextBox 5"/>
          <p:cNvSpPr txBox="1"/>
          <p:nvPr/>
        </p:nvSpPr>
        <p:spPr>
          <a:xfrm>
            <a:off x="1530035" y="4012406"/>
            <a:ext cx="6527549" cy="523220"/>
          </a:xfrm>
          <a:prstGeom prst="rect">
            <a:avLst/>
          </a:prstGeom>
          <a:noFill/>
        </p:spPr>
        <p:txBody>
          <a:bodyPr wrap="square" rtlCol="0">
            <a:spAutoFit/>
          </a:bodyPr>
          <a:lstStyle/>
          <a:p>
            <a:pPr algn="just"/>
            <a:r>
              <a:rPr lang="en-NZ" sz="1400" b="1" dirty="0">
                <a:latin typeface="Calibri Light" panose="020F0302020204030204" pitchFamily="34" charset="0"/>
              </a:rPr>
              <a:t>82% </a:t>
            </a:r>
            <a:r>
              <a:rPr lang="en-NZ" sz="1400" dirty="0">
                <a:latin typeface="Calibri Light" panose="020F0302020204030204" pitchFamily="34" charset="0"/>
              </a:rPr>
              <a:t>of IMPAC’s customers are ‘</a:t>
            </a:r>
            <a:r>
              <a:rPr lang="en-NZ" sz="1400" b="1" dirty="0">
                <a:latin typeface="Calibri Light" panose="020F0302020204030204" pitchFamily="34" charset="0"/>
              </a:rPr>
              <a:t>extremely likely’ </a:t>
            </a:r>
            <a:r>
              <a:rPr lang="en-NZ" sz="1400" dirty="0">
                <a:latin typeface="Calibri Light" panose="020F0302020204030204" pitchFamily="34" charset="0"/>
              </a:rPr>
              <a:t>to recommend IMPAC compared to </a:t>
            </a:r>
            <a:r>
              <a:rPr lang="en-NZ" sz="1400" b="1" dirty="0">
                <a:latin typeface="Calibri Light" panose="020F0302020204030204" pitchFamily="34" charset="0"/>
              </a:rPr>
              <a:t>66%</a:t>
            </a:r>
            <a:r>
              <a:rPr lang="en-NZ" sz="1400" dirty="0">
                <a:latin typeface="Calibri Light" panose="020F0302020204030204" pitchFamily="34" charset="0"/>
              </a:rPr>
              <a:t> for the next closest H&amp;S supplier. </a:t>
            </a:r>
          </a:p>
        </p:txBody>
      </p:sp>
      <p:sp>
        <p:nvSpPr>
          <p:cNvPr id="7" name="Chevron 6"/>
          <p:cNvSpPr/>
          <p:nvPr/>
        </p:nvSpPr>
        <p:spPr>
          <a:xfrm>
            <a:off x="1284530" y="1548879"/>
            <a:ext cx="216000" cy="252000"/>
          </a:xfrm>
          <a:prstGeom prst="chevron">
            <a:avLst/>
          </a:prstGeom>
          <a:solidFill>
            <a:srgbClr val="23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9" name="Chevron 8"/>
          <p:cNvSpPr/>
          <p:nvPr/>
        </p:nvSpPr>
        <p:spPr>
          <a:xfrm>
            <a:off x="1284530" y="4028432"/>
            <a:ext cx="216000" cy="252000"/>
          </a:xfrm>
          <a:prstGeom prst="chevron">
            <a:avLst/>
          </a:prstGeom>
          <a:solidFill>
            <a:srgbClr val="23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cxnSp>
        <p:nvCxnSpPr>
          <p:cNvPr id="22" name="Straight Connector 21"/>
          <p:cNvCxnSpPr/>
          <p:nvPr/>
        </p:nvCxnSpPr>
        <p:spPr>
          <a:xfrm>
            <a:off x="2724538" y="6375480"/>
            <a:ext cx="3592285" cy="0"/>
          </a:xfrm>
          <a:prstGeom prst="line">
            <a:avLst/>
          </a:prstGeom>
          <a:ln cap="rnd">
            <a:solidFill>
              <a:srgbClr val="234875"/>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724539" y="5575266"/>
            <a:ext cx="3592285" cy="0"/>
          </a:xfrm>
          <a:prstGeom prst="line">
            <a:avLst/>
          </a:prstGeom>
          <a:ln cap="rnd">
            <a:solidFill>
              <a:srgbClr val="234875"/>
            </a:solidFill>
            <a:prstDash val="sysDot"/>
          </a:ln>
        </p:spPr>
        <p:style>
          <a:lnRef idx="1">
            <a:schemeClr val="accent1"/>
          </a:lnRef>
          <a:fillRef idx="0">
            <a:schemeClr val="accent1"/>
          </a:fillRef>
          <a:effectRef idx="0">
            <a:schemeClr val="accent1"/>
          </a:effectRef>
          <a:fontRef idx="minor">
            <a:schemeClr val="tx1"/>
          </a:fontRef>
        </p:style>
      </p:cxnSp>
      <p:sp>
        <p:nvSpPr>
          <p:cNvPr id="16" name="Chevron 15"/>
          <p:cNvSpPr/>
          <p:nvPr/>
        </p:nvSpPr>
        <p:spPr>
          <a:xfrm>
            <a:off x="1284530" y="2806437"/>
            <a:ext cx="216000" cy="252000"/>
          </a:xfrm>
          <a:prstGeom prst="chevron">
            <a:avLst/>
          </a:prstGeom>
          <a:solidFill>
            <a:srgbClr val="23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cxnSp>
        <p:nvCxnSpPr>
          <p:cNvPr id="17" name="Straight Connector 16"/>
          <p:cNvCxnSpPr/>
          <p:nvPr/>
        </p:nvCxnSpPr>
        <p:spPr>
          <a:xfrm>
            <a:off x="2724538" y="3703200"/>
            <a:ext cx="3592285" cy="0"/>
          </a:xfrm>
          <a:prstGeom prst="line">
            <a:avLst/>
          </a:prstGeom>
          <a:ln cap="rnd">
            <a:solidFill>
              <a:srgbClr val="234875"/>
            </a:solidFill>
            <a:prstDash val="sysDot"/>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8086" y="6352626"/>
            <a:ext cx="7679555" cy="215444"/>
          </a:xfrm>
          <a:prstGeom prst="rect">
            <a:avLst/>
          </a:prstGeom>
        </p:spPr>
        <p:txBody>
          <a:bodyPr wrap="square">
            <a:spAutoFit/>
          </a:bodyPr>
          <a:lstStyle/>
          <a:p>
            <a:r>
              <a:rPr lang="en-NZ" sz="800" dirty="0">
                <a:latin typeface="Candara" panose="020E0502030303020204" pitchFamily="34" charset="0"/>
              </a:rPr>
              <a:t>*The maximum margin of error on the customer interviews is +/-10.3% and the maximum margin of error on the general market interviews is +/-6.2%.  </a:t>
            </a:r>
          </a:p>
        </p:txBody>
      </p:sp>
      <p:sp>
        <p:nvSpPr>
          <p:cNvPr id="20" name="TextBox 19"/>
          <p:cNvSpPr txBox="1"/>
          <p:nvPr/>
        </p:nvSpPr>
        <p:spPr>
          <a:xfrm>
            <a:off x="1534659" y="2757709"/>
            <a:ext cx="6427086" cy="684803"/>
          </a:xfrm>
          <a:prstGeom prst="rect">
            <a:avLst/>
          </a:prstGeom>
          <a:noFill/>
        </p:spPr>
        <p:txBody>
          <a:bodyPr wrap="square" rtlCol="0">
            <a:spAutoFit/>
          </a:bodyPr>
          <a:lstStyle/>
          <a:p>
            <a:pPr algn="just"/>
            <a:r>
              <a:rPr lang="en-NZ" sz="1400" b="1" dirty="0">
                <a:latin typeface="Calibri Light" panose="020F0302020204030204" pitchFamily="34" charset="0"/>
              </a:rPr>
              <a:t>81% </a:t>
            </a:r>
            <a:r>
              <a:rPr lang="en-NZ" sz="1400" dirty="0">
                <a:latin typeface="Calibri Light" panose="020F0302020204030204" pitchFamily="34" charset="0"/>
              </a:rPr>
              <a:t>of IMPAC’s customers rated IMPAC’s training as </a:t>
            </a:r>
            <a:r>
              <a:rPr lang="en-NZ" sz="1400" b="1" dirty="0">
                <a:latin typeface="Calibri Light" panose="020F0302020204030204" pitchFamily="34" charset="0"/>
              </a:rPr>
              <a:t>‘Very Good’ </a:t>
            </a:r>
            <a:r>
              <a:rPr lang="en-NZ" sz="1400" dirty="0">
                <a:latin typeface="Calibri Light" panose="020F0302020204030204" pitchFamily="34" charset="0"/>
              </a:rPr>
              <a:t>or </a:t>
            </a:r>
            <a:r>
              <a:rPr lang="en-NZ" sz="1400" b="1" dirty="0">
                <a:latin typeface="Calibri Light" panose="020F0302020204030204" pitchFamily="34" charset="0"/>
              </a:rPr>
              <a:t>‘Excellent’. </a:t>
            </a:r>
          </a:p>
          <a:p>
            <a:pPr algn="just"/>
            <a:r>
              <a:rPr lang="en-NZ" sz="1400" dirty="0">
                <a:latin typeface="Calibri Light" panose="020F0302020204030204" pitchFamily="34" charset="0"/>
              </a:rPr>
              <a:t>The next best was </a:t>
            </a:r>
            <a:r>
              <a:rPr lang="en-NZ" sz="1400" b="1" dirty="0">
                <a:latin typeface="Calibri Light" panose="020F0302020204030204" pitchFamily="34" charset="0"/>
              </a:rPr>
              <a:t>52%  </a:t>
            </a:r>
            <a:r>
              <a:rPr lang="en-NZ" sz="1400" dirty="0">
                <a:latin typeface="Calibri Light" panose="020F0302020204030204" pitchFamily="34" charset="0"/>
              </a:rPr>
              <a:t>and the average for the other H&amp;S training providers was 51%.  </a:t>
            </a:r>
            <a:r>
              <a:rPr lang="en-NZ" sz="1050" dirty="0">
                <a:latin typeface="Calibri Light" panose="020F0302020204030204" pitchFamily="34" charset="0"/>
              </a:rPr>
              <a:t>(2015 results)</a:t>
            </a:r>
          </a:p>
        </p:txBody>
      </p:sp>
      <p:cxnSp>
        <p:nvCxnSpPr>
          <p:cNvPr id="21" name="Straight Connector 20"/>
          <p:cNvCxnSpPr/>
          <p:nvPr/>
        </p:nvCxnSpPr>
        <p:spPr>
          <a:xfrm>
            <a:off x="2710684" y="2414728"/>
            <a:ext cx="3592285" cy="0"/>
          </a:xfrm>
          <a:prstGeom prst="line">
            <a:avLst/>
          </a:prstGeom>
          <a:ln cap="rnd">
            <a:solidFill>
              <a:srgbClr val="234875"/>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531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95740"/>
            <a:ext cx="9144000" cy="51680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260675" y="132441"/>
            <a:ext cx="6806668" cy="603268"/>
          </a:xfrm>
        </p:spPr>
        <p:txBody>
          <a:bodyPr/>
          <a:lstStyle/>
          <a:p>
            <a:r>
              <a:rPr lang="en-NZ" sz="2000" b="1" dirty="0"/>
              <a:t>Impac has maintained its extremely high training score, while other providers have declined</a:t>
            </a:r>
          </a:p>
        </p:txBody>
      </p:sp>
      <p:graphicFrame>
        <p:nvGraphicFramePr>
          <p:cNvPr id="3" name="Chart 2"/>
          <p:cNvGraphicFramePr/>
          <p:nvPr>
            <p:extLst>
              <p:ext uri="{D42A27DB-BD31-4B8C-83A1-F6EECF244321}">
                <p14:modId xmlns:p14="http://schemas.microsoft.com/office/powerpoint/2010/main" val="1192451699"/>
              </p:ext>
            </p:extLst>
          </p:nvPr>
        </p:nvGraphicFramePr>
        <p:xfrm>
          <a:off x="434565" y="1195058"/>
          <a:ext cx="8446885" cy="492508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0" y="6223825"/>
            <a:ext cx="9144000" cy="338554"/>
          </a:xfrm>
          <a:prstGeom prst="rect">
            <a:avLst/>
          </a:prstGeom>
          <a:noFill/>
        </p:spPr>
        <p:txBody>
          <a:bodyPr wrap="square" rtlCol="0">
            <a:spAutoFit/>
          </a:bodyPr>
          <a:lstStyle/>
          <a:p>
            <a:r>
              <a:rPr lang="en-NZ" sz="800" dirty="0">
                <a:solidFill>
                  <a:schemeClr val="tx1">
                    <a:lumMod val="65000"/>
                    <a:lumOff val="35000"/>
                  </a:schemeClr>
                </a:solidFill>
                <a:latin typeface="Candara" panose="020E0502030303020204" pitchFamily="34" charset="0"/>
              </a:rPr>
              <a:t>Q1. Thinking only about health and safety training.  Overall, how would you rate your current health and safety training provider(s)?</a:t>
            </a:r>
          </a:p>
          <a:p>
            <a:r>
              <a:rPr lang="en-NZ" sz="800" dirty="0">
                <a:solidFill>
                  <a:schemeClr val="tx1">
                    <a:lumMod val="65000"/>
                    <a:lumOff val="35000"/>
                  </a:schemeClr>
                </a:solidFill>
                <a:latin typeface="Candara" panose="020E0502030303020204" pitchFamily="34" charset="0"/>
              </a:rPr>
              <a:t>Base 2016: Those who’ve used each provider for training in the last 12 months, Impac n=57, all other providers n=162, H&amp;S 1 n=18, H&amp;S 2 n=31, H&amp;S 3 n=24, H&amp;S 4 n=23, H&amp;S 5 n=24.</a:t>
            </a:r>
          </a:p>
        </p:txBody>
      </p:sp>
      <p:sp>
        <p:nvSpPr>
          <p:cNvPr id="6" name="Left Brace 5"/>
          <p:cNvSpPr/>
          <p:nvPr/>
        </p:nvSpPr>
        <p:spPr>
          <a:xfrm rot="16200000">
            <a:off x="6925901" y="3730028"/>
            <a:ext cx="144855" cy="31325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9" name="TextBox 8"/>
          <p:cNvSpPr txBox="1"/>
          <p:nvPr/>
        </p:nvSpPr>
        <p:spPr>
          <a:xfrm>
            <a:off x="5930020" y="5358224"/>
            <a:ext cx="2525916" cy="246221"/>
          </a:xfrm>
          <a:prstGeom prst="rect">
            <a:avLst/>
          </a:prstGeom>
          <a:noFill/>
        </p:spPr>
        <p:txBody>
          <a:bodyPr wrap="square" rtlCol="0">
            <a:spAutoFit/>
          </a:bodyPr>
          <a:lstStyle/>
          <a:p>
            <a:pPr algn="ctr"/>
            <a:r>
              <a:rPr lang="en-NZ" sz="1000" dirty="0">
                <a:solidFill>
                  <a:schemeClr val="tx1">
                    <a:lumMod val="65000"/>
                    <a:lumOff val="35000"/>
                  </a:schemeClr>
                </a:solidFill>
                <a:latin typeface="Candara" panose="020E0502030303020204" pitchFamily="34" charset="0"/>
              </a:rPr>
              <a:t>Other main H&amp;S providers</a:t>
            </a:r>
          </a:p>
        </p:txBody>
      </p:sp>
    </p:spTree>
    <p:extLst>
      <p:ext uri="{BB962C8B-B14F-4D97-AF65-F5344CB8AC3E}">
        <p14:creationId xmlns:p14="http://schemas.microsoft.com/office/powerpoint/2010/main" val="1855566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95740"/>
            <a:ext cx="9144000" cy="52244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131741" y="108184"/>
            <a:ext cx="7379606" cy="603268"/>
          </a:xfrm>
        </p:spPr>
        <p:txBody>
          <a:bodyPr/>
          <a:lstStyle/>
          <a:p>
            <a:r>
              <a:rPr lang="en-NZ" sz="1900" b="1" dirty="0"/>
              <a:t>Impac has an extremely high level of customers willing to recommend it – easily the highest in the market</a:t>
            </a:r>
          </a:p>
        </p:txBody>
      </p:sp>
      <p:graphicFrame>
        <p:nvGraphicFramePr>
          <p:cNvPr id="3" name="Chart 2"/>
          <p:cNvGraphicFramePr/>
          <p:nvPr>
            <p:extLst>
              <p:ext uri="{D42A27DB-BD31-4B8C-83A1-F6EECF244321}">
                <p14:modId xmlns:p14="http://schemas.microsoft.com/office/powerpoint/2010/main" val="3145038517"/>
              </p:ext>
            </p:extLst>
          </p:nvPr>
        </p:nvGraphicFramePr>
        <p:xfrm>
          <a:off x="434565" y="1195058"/>
          <a:ext cx="8410671" cy="492508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5836" y="6076226"/>
            <a:ext cx="9144000" cy="461665"/>
          </a:xfrm>
          <a:prstGeom prst="rect">
            <a:avLst/>
          </a:prstGeom>
          <a:noFill/>
        </p:spPr>
        <p:txBody>
          <a:bodyPr wrap="square" rtlCol="0">
            <a:spAutoFit/>
          </a:bodyPr>
          <a:lstStyle/>
          <a:p>
            <a:endParaRPr lang="en-NZ" sz="800" dirty="0">
              <a:solidFill>
                <a:schemeClr val="tx1">
                  <a:lumMod val="65000"/>
                  <a:lumOff val="35000"/>
                </a:schemeClr>
              </a:solidFill>
              <a:latin typeface="Candara" panose="020E0502030303020204" pitchFamily="34" charset="0"/>
            </a:endParaRPr>
          </a:p>
          <a:p>
            <a:r>
              <a:rPr lang="en-NZ" sz="800" dirty="0">
                <a:solidFill>
                  <a:schemeClr val="tx1">
                    <a:lumMod val="65000"/>
                    <a:lumOff val="35000"/>
                  </a:schemeClr>
                </a:solidFill>
                <a:latin typeface="Candara" panose="020E0502030303020204" pitchFamily="34" charset="0"/>
              </a:rPr>
              <a:t>S4Q7. How likely are you to recommend each provider of health and safety services to someone who was looking for an external health and safety provider? </a:t>
            </a:r>
          </a:p>
          <a:p>
            <a:r>
              <a:rPr lang="en-NZ" sz="800" dirty="0">
                <a:solidFill>
                  <a:schemeClr val="tx1">
                    <a:lumMod val="65000"/>
                    <a:lumOff val="35000"/>
                  </a:schemeClr>
                </a:solidFill>
                <a:latin typeface="Candara" panose="020E0502030303020204" pitchFamily="34" charset="0"/>
              </a:rPr>
              <a:t>Base 2016: Those who’ve used an external provider for health and safety services in the last 12 months, Impac n=78, H&amp;S 1 n=29, H&amp;S 2 n=42, H&amp;S 3 n=42, H&amp;S 4 n=17, H&amp;S 5 n=53, H&amp;S 6 n=42.</a:t>
            </a:r>
          </a:p>
        </p:txBody>
      </p:sp>
      <p:sp>
        <p:nvSpPr>
          <p:cNvPr id="8" name="TextBox 7"/>
          <p:cNvSpPr txBox="1"/>
          <p:nvPr/>
        </p:nvSpPr>
        <p:spPr>
          <a:xfrm>
            <a:off x="516048" y="5007221"/>
            <a:ext cx="851026" cy="276999"/>
          </a:xfrm>
          <a:prstGeom prst="rect">
            <a:avLst/>
          </a:prstGeom>
          <a:noFill/>
        </p:spPr>
        <p:txBody>
          <a:bodyPr wrap="square" rtlCol="0">
            <a:spAutoFit/>
          </a:bodyPr>
          <a:lstStyle/>
          <a:p>
            <a:pPr algn="ctr"/>
            <a:r>
              <a:rPr lang="en-NZ" sz="1200" dirty="0">
                <a:solidFill>
                  <a:schemeClr val="tx1">
                    <a:lumMod val="65000"/>
                    <a:lumOff val="35000"/>
                  </a:schemeClr>
                </a:solidFill>
                <a:latin typeface="Candara" panose="020E0502030303020204" pitchFamily="34" charset="0"/>
              </a:rPr>
              <a:t>Impac</a:t>
            </a:r>
          </a:p>
        </p:txBody>
      </p:sp>
      <p:sp>
        <p:nvSpPr>
          <p:cNvPr id="9" name="TextBox 8"/>
          <p:cNvSpPr txBox="1"/>
          <p:nvPr/>
        </p:nvSpPr>
        <p:spPr>
          <a:xfrm>
            <a:off x="2922758" y="5007220"/>
            <a:ext cx="851026" cy="276999"/>
          </a:xfrm>
          <a:prstGeom prst="rect">
            <a:avLst/>
          </a:prstGeom>
          <a:noFill/>
        </p:spPr>
        <p:txBody>
          <a:bodyPr wrap="square" rtlCol="0">
            <a:spAutoFit/>
          </a:bodyPr>
          <a:lstStyle/>
          <a:p>
            <a:pPr algn="ctr"/>
            <a:r>
              <a:rPr lang="en-NZ" sz="1200" dirty="0">
                <a:solidFill>
                  <a:schemeClr val="tx1">
                    <a:lumMod val="65000"/>
                    <a:lumOff val="35000"/>
                  </a:schemeClr>
                </a:solidFill>
                <a:latin typeface="Candara" panose="020E0502030303020204" pitchFamily="34" charset="0"/>
              </a:rPr>
              <a:t>H&amp;S 2</a:t>
            </a:r>
          </a:p>
        </p:txBody>
      </p:sp>
      <p:sp>
        <p:nvSpPr>
          <p:cNvPr id="10" name="TextBox 9"/>
          <p:cNvSpPr txBox="1"/>
          <p:nvPr/>
        </p:nvSpPr>
        <p:spPr>
          <a:xfrm>
            <a:off x="1719403" y="5007221"/>
            <a:ext cx="851026" cy="276999"/>
          </a:xfrm>
          <a:prstGeom prst="rect">
            <a:avLst/>
          </a:prstGeom>
          <a:noFill/>
        </p:spPr>
        <p:txBody>
          <a:bodyPr wrap="square" rtlCol="0">
            <a:spAutoFit/>
          </a:bodyPr>
          <a:lstStyle/>
          <a:p>
            <a:pPr algn="ctr"/>
            <a:r>
              <a:rPr lang="en-NZ" sz="1200" dirty="0">
                <a:solidFill>
                  <a:schemeClr val="tx1">
                    <a:lumMod val="65000"/>
                    <a:lumOff val="35000"/>
                  </a:schemeClr>
                </a:solidFill>
                <a:latin typeface="Candara" panose="020E0502030303020204" pitchFamily="34" charset="0"/>
              </a:rPr>
              <a:t>H&amp;S 1</a:t>
            </a:r>
          </a:p>
        </p:txBody>
      </p:sp>
      <p:sp>
        <p:nvSpPr>
          <p:cNvPr id="11" name="TextBox 10"/>
          <p:cNvSpPr txBox="1"/>
          <p:nvPr/>
        </p:nvSpPr>
        <p:spPr>
          <a:xfrm>
            <a:off x="5284953" y="5007218"/>
            <a:ext cx="851026" cy="276999"/>
          </a:xfrm>
          <a:prstGeom prst="rect">
            <a:avLst/>
          </a:prstGeom>
          <a:noFill/>
        </p:spPr>
        <p:txBody>
          <a:bodyPr wrap="square" rtlCol="0">
            <a:spAutoFit/>
          </a:bodyPr>
          <a:lstStyle/>
          <a:p>
            <a:pPr algn="ctr"/>
            <a:r>
              <a:rPr lang="en-NZ" sz="1200" dirty="0">
                <a:solidFill>
                  <a:schemeClr val="tx1">
                    <a:lumMod val="65000"/>
                    <a:lumOff val="35000"/>
                  </a:schemeClr>
                </a:solidFill>
                <a:latin typeface="Candara" panose="020E0502030303020204" pitchFamily="34" charset="0"/>
              </a:rPr>
              <a:t>H&amp;S 4</a:t>
            </a:r>
          </a:p>
        </p:txBody>
      </p:sp>
      <p:sp>
        <p:nvSpPr>
          <p:cNvPr id="12" name="TextBox 11"/>
          <p:cNvSpPr txBox="1"/>
          <p:nvPr/>
        </p:nvSpPr>
        <p:spPr>
          <a:xfrm>
            <a:off x="4081598" y="5007219"/>
            <a:ext cx="851026" cy="276999"/>
          </a:xfrm>
          <a:prstGeom prst="rect">
            <a:avLst/>
          </a:prstGeom>
          <a:noFill/>
        </p:spPr>
        <p:txBody>
          <a:bodyPr wrap="square" rtlCol="0">
            <a:spAutoFit/>
          </a:bodyPr>
          <a:lstStyle/>
          <a:p>
            <a:pPr algn="ctr"/>
            <a:r>
              <a:rPr lang="en-NZ" sz="1200" dirty="0">
                <a:solidFill>
                  <a:schemeClr val="tx1">
                    <a:lumMod val="65000"/>
                    <a:lumOff val="35000"/>
                  </a:schemeClr>
                </a:solidFill>
                <a:latin typeface="Candara" panose="020E0502030303020204" pitchFamily="34" charset="0"/>
              </a:rPr>
              <a:t>H&amp;S 3</a:t>
            </a:r>
          </a:p>
        </p:txBody>
      </p:sp>
      <p:sp>
        <p:nvSpPr>
          <p:cNvPr id="13" name="TextBox 12"/>
          <p:cNvSpPr txBox="1"/>
          <p:nvPr/>
        </p:nvSpPr>
        <p:spPr>
          <a:xfrm>
            <a:off x="7601883" y="5007221"/>
            <a:ext cx="851026" cy="276999"/>
          </a:xfrm>
          <a:prstGeom prst="rect">
            <a:avLst/>
          </a:prstGeom>
          <a:noFill/>
        </p:spPr>
        <p:txBody>
          <a:bodyPr wrap="square" rtlCol="0">
            <a:spAutoFit/>
          </a:bodyPr>
          <a:lstStyle/>
          <a:p>
            <a:pPr algn="ctr"/>
            <a:r>
              <a:rPr lang="en-NZ" sz="1200" dirty="0">
                <a:solidFill>
                  <a:schemeClr val="tx1">
                    <a:lumMod val="65000"/>
                    <a:lumOff val="35000"/>
                  </a:schemeClr>
                </a:solidFill>
                <a:latin typeface="Candara" panose="020E0502030303020204" pitchFamily="34" charset="0"/>
              </a:rPr>
              <a:t>H&amp;S 6</a:t>
            </a:r>
          </a:p>
        </p:txBody>
      </p:sp>
      <p:sp>
        <p:nvSpPr>
          <p:cNvPr id="14" name="TextBox 13"/>
          <p:cNvSpPr txBox="1"/>
          <p:nvPr/>
        </p:nvSpPr>
        <p:spPr>
          <a:xfrm>
            <a:off x="6488308" y="5007218"/>
            <a:ext cx="851026" cy="276999"/>
          </a:xfrm>
          <a:prstGeom prst="rect">
            <a:avLst/>
          </a:prstGeom>
          <a:noFill/>
        </p:spPr>
        <p:txBody>
          <a:bodyPr wrap="square" rtlCol="0">
            <a:spAutoFit/>
          </a:bodyPr>
          <a:lstStyle/>
          <a:p>
            <a:pPr algn="ctr"/>
            <a:r>
              <a:rPr lang="en-NZ" sz="1200" dirty="0">
                <a:solidFill>
                  <a:schemeClr val="tx1">
                    <a:lumMod val="65000"/>
                    <a:lumOff val="35000"/>
                  </a:schemeClr>
                </a:solidFill>
                <a:latin typeface="Candara" panose="020E0502030303020204" pitchFamily="34" charset="0"/>
              </a:rPr>
              <a:t>H&amp;S 5</a:t>
            </a:r>
          </a:p>
        </p:txBody>
      </p:sp>
      <p:sp>
        <p:nvSpPr>
          <p:cNvPr id="15" name="Left Brace 14"/>
          <p:cNvSpPr/>
          <p:nvPr/>
        </p:nvSpPr>
        <p:spPr>
          <a:xfrm rot="16200000">
            <a:off x="5002043" y="2168518"/>
            <a:ext cx="156915" cy="6443059"/>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6" name="TextBox 15"/>
          <p:cNvSpPr txBox="1"/>
          <p:nvPr/>
        </p:nvSpPr>
        <p:spPr>
          <a:xfrm>
            <a:off x="3821544" y="5412650"/>
            <a:ext cx="2525916" cy="246221"/>
          </a:xfrm>
          <a:prstGeom prst="rect">
            <a:avLst/>
          </a:prstGeom>
          <a:noFill/>
        </p:spPr>
        <p:txBody>
          <a:bodyPr wrap="square" rtlCol="0">
            <a:spAutoFit/>
          </a:bodyPr>
          <a:lstStyle/>
          <a:p>
            <a:pPr algn="ctr"/>
            <a:r>
              <a:rPr lang="en-NZ" sz="1000" dirty="0">
                <a:solidFill>
                  <a:schemeClr val="tx1">
                    <a:lumMod val="65000"/>
                    <a:lumOff val="35000"/>
                  </a:schemeClr>
                </a:solidFill>
                <a:latin typeface="Candara" panose="020E0502030303020204" pitchFamily="34" charset="0"/>
              </a:rPr>
              <a:t>Other main H&amp;S providers</a:t>
            </a:r>
          </a:p>
        </p:txBody>
      </p:sp>
    </p:spTree>
    <p:extLst>
      <p:ext uri="{BB962C8B-B14F-4D97-AF65-F5344CB8AC3E}">
        <p14:creationId xmlns:p14="http://schemas.microsoft.com/office/powerpoint/2010/main" val="393718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6051347" y="1254067"/>
            <a:ext cx="2236205" cy="48982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7" name="Oval 56"/>
          <p:cNvSpPr/>
          <p:nvPr/>
        </p:nvSpPr>
        <p:spPr>
          <a:xfrm>
            <a:off x="6636443" y="1039927"/>
            <a:ext cx="863282" cy="863282"/>
          </a:xfrm>
          <a:prstGeom prst="ellipse">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8" name="TextBox 57"/>
          <p:cNvSpPr txBox="1"/>
          <p:nvPr/>
        </p:nvSpPr>
        <p:spPr>
          <a:xfrm>
            <a:off x="6044923" y="1556979"/>
            <a:ext cx="2236205" cy="738664"/>
          </a:xfrm>
          <a:prstGeom prst="rect">
            <a:avLst/>
          </a:prstGeom>
          <a:noFill/>
        </p:spPr>
        <p:txBody>
          <a:bodyPr wrap="square" rtlCol="0">
            <a:spAutoFit/>
          </a:bodyPr>
          <a:lstStyle/>
          <a:p>
            <a:pPr algn="ctr"/>
            <a:r>
              <a:rPr lang="en-NZ" sz="1400" dirty="0">
                <a:solidFill>
                  <a:schemeClr val="tx1">
                    <a:lumMod val="75000"/>
                    <a:lumOff val="25000"/>
                  </a:schemeClr>
                </a:solidFill>
                <a:latin typeface="Candara" panose="020E0502030303020204" pitchFamily="34" charset="0"/>
              </a:rPr>
              <a:t>Understanding the business to provide sensible recommendations</a:t>
            </a:r>
          </a:p>
        </p:txBody>
      </p:sp>
      <p:sp>
        <p:nvSpPr>
          <p:cNvPr id="54" name="Rectangle 53"/>
          <p:cNvSpPr/>
          <p:nvPr/>
        </p:nvSpPr>
        <p:spPr>
          <a:xfrm>
            <a:off x="3557080" y="1255772"/>
            <a:ext cx="2236205" cy="48982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7" name="Rectangle 76"/>
          <p:cNvSpPr/>
          <p:nvPr/>
        </p:nvSpPr>
        <p:spPr>
          <a:xfrm>
            <a:off x="994791" y="1246719"/>
            <a:ext cx="2236205" cy="48982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2" name="Rectangle 81"/>
          <p:cNvSpPr/>
          <p:nvPr/>
        </p:nvSpPr>
        <p:spPr>
          <a:xfrm>
            <a:off x="0" y="738714"/>
            <a:ext cx="9144000" cy="204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8" name="Oval 77"/>
          <p:cNvSpPr/>
          <p:nvPr/>
        </p:nvSpPr>
        <p:spPr>
          <a:xfrm>
            <a:off x="1799814" y="1004882"/>
            <a:ext cx="863282" cy="863282"/>
          </a:xfrm>
          <a:prstGeom prst="ellipse">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79" name="Group 78"/>
          <p:cNvGrpSpPr/>
          <p:nvPr/>
        </p:nvGrpSpPr>
        <p:grpSpPr>
          <a:xfrm>
            <a:off x="1912197" y="1119366"/>
            <a:ext cx="549426" cy="380406"/>
            <a:chOff x="7656513" y="5070476"/>
            <a:chExt cx="1150937" cy="944563"/>
          </a:xfrm>
          <a:solidFill>
            <a:srgbClr val="92D050"/>
          </a:solidFill>
        </p:grpSpPr>
        <p:sp>
          <p:nvSpPr>
            <p:cNvPr id="80" name="Freeform 19"/>
            <p:cNvSpPr>
              <a:spLocks/>
            </p:cNvSpPr>
            <p:nvPr/>
          </p:nvSpPr>
          <p:spPr bwMode="auto">
            <a:xfrm>
              <a:off x="7656513" y="5070476"/>
              <a:ext cx="536575" cy="944563"/>
            </a:xfrm>
            <a:custGeom>
              <a:avLst/>
              <a:gdLst>
                <a:gd name="T0" fmla="*/ 161 w 167"/>
                <a:gd name="T1" fmla="*/ 0 h 294"/>
                <a:gd name="T2" fmla="*/ 167 w 167"/>
                <a:gd name="T3" fmla="*/ 12 h 294"/>
                <a:gd name="T4" fmla="*/ 109 w 167"/>
                <a:gd name="T5" fmla="*/ 44 h 294"/>
                <a:gd name="T6" fmla="*/ 72 w 167"/>
                <a:gd name="T7" fmla="*/ 87 h 294"/>
                <a:gd name="T8" fmla="*/ 45 w 167"/>
                <a:gd name="T9" fmla="*/ 165 h 294"/>
                <a:gd name="T10" fmla="*/ 72 w 167"/>
                <a:gd name="T11" fmla="*/ 160 h 294"/>
                <a:gd name="T12" fmla="*/ 122 w 167"/>
                <a:gd name="T13" fmla="*/ 179 h 294"/>
                <a:gd name="T14" fmla="*/ 141 w 167"/>
                <a:gd name="T15" fmla="*/ 226 h 294"/>
                <a:gd name="T16" fmla="*/ 122 w 167"/>
                <a:gd name="T17" fmla="*/ 274 h 294"/>
                <a:gd name="T18" fmla="*/ 75 w 167"/>
                <a:gd name="T19" fmla="*/ 294 h 294"/>
                <a:gd name="T20" fmla="*/ 21 w 167"/>
                <a:gd name="T21" fmla="*/ 267 h 294"/>
                <a:gd name="T22" fmla="*/ 0 w 167"/>
                <a:gd name="T23" fmla="*/ 197 h 294"/>
                <a:gd name="T24" fmla="*/ 21 w 167"/>
                <a:gd name="T25" fmla="*/ 110 h 294"/>
                <a:gd name="T26" fmla="*/ 76 w 167"/>
                <a:gd name="T27" fmla="*/ 39 h 294"/>
                <a:gd name="T28" fmla="*/ 161 w 167"/>
                <a:gd name="T29"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7" h="294">
                  <a:moveTo>
                    <a:pt x="161" y="0"/>
                  </a:moveTo>
                  <a:cubicBezTo>
                    <a:pt x="167" y="12"/>
                    <a:pt x="167" y="12"/>
                    <a:pt x="167" y="12"/>
                  </a:cubicBezTo>
                  <a:cubicBezTo>
                    <a:pt x="142" y="22"/>
                    <a:pt x="123" y="32"/>
                    <a:pt x="109" y="44"/>
                  </a:cubicBezTo>
                  <a:cubicBezTo>
                    <a:pt x="95" y="55"/>
                    <a:pt x="82" y="69"/>
                    <a:pt x="72" y="87"/>
                  </a:cubicBezTo>
                  <a:cubicBezTo>
                    <a:pt x="57" y="114"/>
                    <a:pt x="48" y="140"/>
                    <a:pt x="45" y="165"/>
                  </a:cubicBezTo>
                  <a:cubicBezTo>
                    <a:pt x="55" y="162"/>
                    <a:pt x="64" y="160"/>
                    <a:pt x="72" y="160"/>
                  </a:cubicBezTo>
                  <a:cubicBezTo>
                    <a:pt x="92" y="160"/>
                    <a:pt x="109" y="166"/>
                    <a:pt x="122" y="179"/>
                  </a:cubicBezTo>
                  <a:cubicBezTo>
                    <a:pt x="135" y="191"/>
                    <a:pt x="141" y="207"/>
                    <a:pt x="141" y="226"/>
                  </a:cubicBezTo>
                  <a:cubicBezTo>
                    <a:pt x="141" y="245"/>
                    <a:pt x="135" y="261"/>
                    <a:pt x="122" y="274"/>
                  </a:cubicBezTo>
                  <a:cubicBezTo>
                    <a:pt x="109" y="288"/>
                    <a:pt x="94" y="294"/>
                    <a:pt x="75" y="294"/>
                  </a:cubicBezTo>
                  <a:cubicBezTo>
                    <a:pt x="53" y="294"/>
                    <a:pt x="35" y="285"/>
                    <a:pt x="21" y="267"/>
                  </a:cubicBezTo>
                  <a:cubicBezTo>
                    <a:pt x="7" y="249"/>
                    <a:pt x="0" y="226"/>
                    <a:pt x="0" y="197"/>
                  </a:cubicBezTo>
                  <a:cubicBezTo>
                    <a:pt x="0" y="168"/>
                    <a:pt x="7" y="139"/>
                    <a:pt x="21" y="110"/>
                  </a:cubicBezTo>
                  <a:cubicBezTo>
                    <a:pt x="35" y="81"/>
                    <a:pt x="54" y="57"/>
                    <a:pt x="76" y="39"/>
                  </a:cubicBezTo>
                  <a:cubicBezTo>
                    <a:pt x="101" y="20"/>
                    <a:pt x="129" y="7"/>
                    <a:pt x="161" y="0"/>
                  </a:cubicBezTo>
                  <a:close/>
                </a:path>
              </a:pathLst>
            </a:custGeom>
            <a:grpFill/>
            <a:ln>
              <a:noFill/>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NZ" sz="1400" dirty="0">
                <a:latin typeface="Segoe UI Light" panose="020B0502040204020203" pitchFamily="34" charset="0"/>
              </a:endParaRPr>
            </a:p>
          </p:txBody>
        </p:sp>
        <p:sp>
          <p:nvSpPr>
            <p:cNvPr id="81" name="Freeform 20"/>
            <p:cNvSpPr>
              <a:spLocks/>
            </p:cNvSpPr>
            <p:nvPr/>
          </p:nvSpPr>
          <p:spPr bwMode="auto">
            <a:xfrm>
              <a:off x="8270875" y="5070476"/>
              <a:ext cx="536575" cy="944563"/>
            </a:xfrm>
            <a:custGeom>
              <a:avLst/>
              <a:gdLst>
                <a:gd name="T0" fmla="*/ 162 w 167"/>
                <a:gd name="T1" fmla="*/ 0 h 294"/>
                <a:gd name="T2" fmla="*/ 167 w 167"/>
                <a:gd name="T3" fmla="*/ 12 h 294"/>
                <a:gd name="T4" fmla="*/ 109 w 167"/>
                <a:gd name="T5" fmla="*/ 44 h 294"/>
                <a:gd name="T6" fmla="*/ 73 w 167"/>
                <a:gd name="T7" fmla="*/ 87 h 294"/>
                <a:gd name="T8" fmla="*/ 45 w 167"/>
                <a:gd name="T9" fmla="*/ 165 h 294"/>
                <a:gd name="T10" fmla="*/ 72 w 167"/>
                <a:gd name="T11" fmla="*/ 160 h 294"/>
                <a:gd name="T12" fmla="*/ 122 w 167"/>
                <a:gd name="T13" fmla="*/ 179 h 294"/>
                <a:gd name="T14" fmla="*/ 142 w 167"/>
                <a:gd name="T15" fmla="*/ 226 h 294"/>
                <a:gd name="T16" fmla="*/ 122 w 167"/>
                <a:gd name="T17" fmla="*/ 274 h 294"/>
                <a:gd name="T18" fmla="*/ 75 w 167"/>
                <a:gd name="T19" fmla="*/ 294 h 294"/>
                <a:gd name="T20" fmla="*/ 21 w 167"/>
                <a:gd name="T21" fmla="*/ 267 h 294"/>
                <a:gd name="T22" fmla="*/ 0 w 167"/>
                <a:gd name="T23" fmla="*/ 197 h 294"/>
                <a:gd name="T24" fmla="*/ 21 w 167"/>
                <a:gd name="T25" fmla="*/ 110 h 294"/>
                <a:gd name="T26" fmla="*/ 77 w 167"/>
                <a:gd name="T27" fmla="*/ 39 h 294"/>
                <a:gd name="T28" fmla="*/ 162 w 167"/>
                <a:gd name="T29"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7" h="294">
                  <a:moveTo>
                    <a:pt x="162" y="0"/>
                  </a:moveTo>
                  <a:cubicBezTo>
                    <a:pt x="167" y="12"/>
                    <a:pt x="167" y="12"/>
                    <a:pt x="167" y="12"/>
                  </a:cubicBezTo>
                  <a:cubicBezTo>
                    <a:pt x="142" y="22"/>
                    <a:pt x="123" y="32"/>
                    <a:pt x="109" y="44"/>
                  </a:cubicBezTo>
                  <a:cubicBezTo>
                    <a:pt x="95" y="55"/>
                    <a:pt x="83" y="69"/>
                    <a:pt x="73" y="87"/>
                  </a:cubicBezTo>
                  <a:cubicBezTo>
                    <a:pt x="57" y="114"/>
                    <a:pt x="48" y="140"/>
                    <a:pt x="45" y="165"/>
                  </a:cubicBezTo>
                  <a:cubicBezTo>
                    <a:pt x="56" y="162"/>
                    <a:pt x="65" y="160"/>
                    <a:pt x="72" y="160"/>
                  </a:cubicBezTo>
                  <a:cubicBezTo>
                    <a:pt x="93" y="160"/>
                    <a:pt x="109" y="166"/>
                    <a:pt x="122" y="179"/>
                  </a:cubicBezTo>
                  <a:cubicBezTo>
                    <a:pt x="135" y="191"/>
                    <a:pt x="142" y="207"/>
                    <a:pt x="142" y="226"/>
                  </a:cubicBezTo>
                  <a:cubicBezTo>
                    <a:pt x="142" y="245"/>
                    <a:pt x="135" y="261"/>
                    <a:pt x="122" y="274"/>
                  </a:cubicBezTo>
                  <a:cubicBezTo>
                    <a:pt x="109" y="288"/>
                    <a:pt x="94" y="294"/>
                    <a:pt x="75" y="294"/>
                  </a:cubicBezTo>
                  <a:cubicBezTo>
                    <a:pt x="53" y="294"/>
                    <a:pt x="35" y="285"/>
                    <a:pt x="21" y="267"/>
                  </a:cubicBezTo>
                  <a:cubicBezTo>
                    <a:pt x="7" y="249"/>
                    <a:pt x="0" y="226"/>
                    <a:pt x="0" y="197"/>
                  </a:cubicBezTo>
                  <a:cubicBezTo>
                    <a:pt x="0" y="168"/>
                    <a:pt x="7" y="139"/>
                    <a:pt x="21" y="110"/>
                  </a:cubicBezTo>
                  <a:cubicBezTo>
                    <a:pt x="35" y="81"/>
                    <a:pt x="54" y="57"/>
                    <a:pt x="77" y="39"/>
                  </a:cubicBezTo>
                  <a:cubicBezTo>
                    <a:pt x="101" y="20"/>
                    <a:pt x="130" y="7"/>
                    <a:pt x="162" y="0"/>
                  </a:cubicBezTo>
                  <a:close/>
                </a:path>
              </a:pathLst>
            </a:custGeom>
            <a:grpFill/>
            <a:ln>
              <a:noFill/>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NZ" sz="1400" dirty="0">
                <a:latin typeface="Segoe UI Light" panose="020B0502040204020203" pitchFamily="34" charset="0"/>
              </a:endParaRPr>
            </a:p>
          </p:txBody>
        </p:sp>
      </p:grpSp>
      <p:sp>
        <p:nvSpPr>
          <p:cNvPr id="2" name="Title 1"/>
          <p:cNvSpPr>
            <a:spLocks noGrp="1"/>
          </p:cNvSpPr>
          <p:nvPr>
            <p:ph type="title"/>
          </p:nvPr>
        </p:nvSpPr>
        <p:spPr>
          <a:xfrm>
            <a:off x="224822" y="268309"/>
            <a:ext cx="6806668" cy="603268"/>
          </a:xfrm>
        </p:spPr>
        <p:txBody>
          <a:bodyPr/>
          <a:lstStyle/>
          <a:p>
            <a:r>
              <a:rPr lang="en-NZ" sz="2000" b="1" dirty="0"/>
              <a:t>Three areas where Impac seems to excel based on customer comments</a:t>
            </a:r>
          </a:p>
        </p:txBody>
      </p:sp>
      <p:sp>
        <p:nvSpPr>
          <p:cNvPr id="3" name="TextBox 2"/>
          <p:cNvSpPr txBox="1"/>
          <p:nvPr/>
        </p:nvSpPr>
        <p:spPr>
          <a:xfrm>
            <a:off x="-9024" y="6196630"/>
            <a:ext cx="5485441" cy="338554"/>
          </a:xfrm>
          <a:prstGeom prst="rect">
            <a:avLst/>
          </a:prstGeom>
          <a:noFill/>
        </p:spPr>
        <p:txBody>
          <a:bodyPr wrap="square" rtlCol="0">
            <a:spAutoFit/>
          </a:bodyPr>
          <a:lstStyle/>
          <a:p>
            <a:endParaRPr lang="en-NZ" sz="800" dirty="0">
              <a:solidFill>
                <a:schemeClr val="tx1">
                  <a:lumMod val="65000"/>
                  <a:lumOff val="35000"/>
                </a:schemeClr>
              </a:solidFill>
              <a:latin typeface="Candara" panose="020E0502030303020204" pitchFamily="34" charset="0"/>
            </a:endParaRPr>
          </a:p>
          <a:p>
            <a:r>
              <a:rPr lang="en-NZ" sz="800" dirty="0">
                <a:solidFill>
                  <a:schemeClr val="tx1">
                    <a:lumMod val="65000"/>
                    <a:lumOff val="35000"/>
                  </a:schemeClr>
                </a:solidFill>
                <a:latin typeface="Candara" panose="020E0502030303020204" pitchFamily="34" charset="0"/>
              </a:rPr>
              <a:t>S4Q6. What three things do you think Impac could do better?</a:t>
            </a:r>
          </a:p>
        </p:txBody>
      </p:sp>
      <p:sp>
        <p:nvSpPr>
          <p:cNvPr id="20" name="TextBox 19"/>
          <p:cNvSpPr txBox="1"/>
          <p:nvPr/>
        </p:nvSpPr>
        <p:spPr>
          <a:xfrm>
            <a:off x="994791" y="1549631"/>
            <a:ext cx="2236205" cy="307777"/>
          </a:xfrm>
          <a:prstGeom prst="rect">
            <a:avLst/>
          </a:prstGeom>
          <a:noFill/>
        </p:spPr>
        <p:txBody>
          <a:bodyPr wrap="square" rtlCol="0">
            <a:spAutoFit/>
          </a:bodyPr>
          <a:lstStyle/>
          <a:p>
            <a:pPr algn="ctr"/>
            <a:r>
              <a:rPr lang="en-NZ" sz="1400" dirty="0">
                <a:solidFill>
                  <a:schemeClr val="tx1">
                    <a:lumMod val="75000"/>
                    <a:lumOff val="25000"/>
                  </a:schemeClr>
                </a:solidFill>
                <a:latin typeface="Candara" panose="020E0502030303020204" pitchFamily="34" charset="0"/>
              </a:rPr>
              <a:t>Quality of the trainers</a:t>
            </a:r>
          </a:p>
        </p:txBody>
      </p:sp>
      <p:sp>
        <p:nvSpPr>
          <p:cNvPr id="35" name="Rectangle 34"/>
          <p:cNvSpPr/>
          <p:nvPr/>
        </p:nvSpPr>
        <p:spPr>
          <a:xfrm>
            <a:off x="921928" y="2213488"/>
            <a:ext cx="2307808" cy="3543278"/>
          </a:xfrm>
          <a:prstGeom prst="rect">
            <a:avLst/>
          </a:prstGeom>
        </p:spPr>
        <p:txBody>
          <a:bodyPr wrap="square">
            <a:spAutoFit/>
          </a:bodyPr>
          <a:lstStyle/>
          <a:p>
            <a:pPr algn="ctr"/>
            <a:r>
              <a:rPr lang="en-NZ" i="1" dirty="0">
                <a:latin typeface="Candara" panose="020E0502030303020204" pitchFamily="34" charset="0"/>
              </a:rPr>
              <a:t>Fantastic trainers!  Experienced, articulate and most of all they are able to make the topic FUN!</a:t>
            </a:r>
          </a:p>
          <a:p>
            <a:pPr algn="ctr"/>
            <a:endParaRPr lang="en-NZ" i="1" dirty="0">
              <a:latin typeface="Candara" panose="020E0502030303020204" pitchFamily="34" charset="0"/>
            </a:endParaRPr>
          </a:p>
          <a:p>
            <a:pPr algn="ctr"/>
            <a:r>
              <a:rPr lang="en-NZ" i="1" dirty="0">
                <a:latin typeface="Candara" panose="020E0502030303020204" pitchFamily="34" charset="0"/>
              </a:rPr>
              <a:t>Feedback on calibre of tutor appears to be positive. </a:t>
            </a:r>
          </a:p>
          <a:p>
            <a:pPr algn="ctr"/>
            <a:endParaRPr lang="en-NZ" i="1" dirty="0">
              <a:latin typeface="Candara" panose="020E0502030303020204" pitchFamily="34" charset="0"/>
            </a:endParaRPr>
          </a:p>
          <a:p>
            <a:pPr algn="ctr"/>
            <a:r>
              <a:rPr lang="en-NZ" i="1" dirty="0">
                <a:latin typeface="Candara" panose="020E0502030303020204" pitchFamily="34" charset="0"/>
              </a:rPr>
              <a:t>Has great trainers that engage with our people.</a:t>
            </a:r>
          </a:p>
          <a:p>
            <a:pPr algn="ctr"/>
            <a:endParaRPr lang="en-NZ" i="1" dirty="0">
              <a:latin typeface="Candara" panose="020E0502030303020204" pitchFamily="34" charset="0"/>
            </a:endParaRPr>
          </a:p>
          <a:p>
            <a:pPr algn="ctr"/>
            <a:r>
              <a:rPr lang="en-NZ" i="1" dirty="0">
                <a:latin typeface="Candara" panose="020E0502030303020204" pitchFamily="34" charset="0"/>
              </a:rPr>
              <a:t>Has some really good trainers and facilitators, very open to working together to develop / modify content and delivery.</a:t>
            </a:r>
          </a:p>
          <a:p>
            <a:pPr algn="ctr"/>
            <a:endParaRPr lang="en-NZ" i="1" dirty="0">
              <a:latin typeface="Candara" panose="020E0502030303020204" pitchFamily="34" charset="0"/>
            </a:endParaRPr>
          </a:p>
          <a:p>
            <a:pPr algn="ctr"/>
            <a:r>
              <a:rPr lang="en-NZ" i="1" dirty="0">
                <a:latin typeface="Candara" panose="020E0502030303020204" pitchFamily="34" charset="0"/>
              </a:rPr>
              <a:t>Makes an enjoyable training day and not scary for beginners in health and safety.</a:t>
            </a:r>
          </a:p>
        </p:txBody>
      </p:sp>
      <p:cxnSp>
        <p:nvCxnSpPr>
          <p:cNvPr id="98" name="Straight Connector 97"/>
          <p:cNvCxnSpPr/>
          <p:nvPr/>
        </p:nvCxnSpPr>
        <p:spPr>
          <a:xfrm>
            <a:off x="1329101" y="2933488"/>
            <a:ext cx="1466576" cy="0"/>
          </a:xfrm>
          <a:prstGeom prst="line">
            <a:avLst/>
          </a:prstGeom>
          <a:ln cap="rnd">
            <a:solidFill>
              <a:srgbClr val="234875"/>
            </a:solidFill>
            <a:prstDash val="sysDot"/>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228065" y="1013935"/>
            <a:ext cx="863282" cy="863282"/>
          </a:xfrm>
          <a:prstGeom prst="ellipse">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38" name="Group 37"/>
          <p:cNvGrpSpPr/>
          <p:nvPr/>
        </p:nvGrpSpPr>
        <p:grpSpPr>
          <a:xfrm>
            <a:off x="4340448" y="1128419"/>
            <a:ext cx="549426" cy="380406"/>
            <a:chOff x="7656513" y="5070476"/>
            <a:chExt cx="1150937" cy="944563"/>
          </a:xfrm>
          <a:solidFill>
            <a:schemeClr val="accent3"/>
          </a:solidFill>
        </p:grpSpPr>
        <p:sp>
          <p:nvSpPr>
            <p:cNvPr id="46" name="Freeform 19"/>
            <p:cNvSpPr>
              <a:spLocks/>
            </p:cNvSpPr>
            <p:nvPr/>
          </p:nvSpPr>
          <p:spPr bwMode="auto">
            <a:xfrm>
              <a:off x="7656513" y="5070476"/>
              <a:ext cx="536575" cy="944563"/>
            </a:xfrm>
            <a:custGeom>
              <a:avLst/>
              <a:gdLst>
                <a:gd name="T0" fmla="*/ 161 w 167"/>
                <a:gd name="T1" fmla="*/ 0 h 294"/>
                <a:gd name="T2" fmla="*/ 167 w 167"/>
                <a:gd name="T3" fmla="*/ 12 h 294"/>
                <a:gd name="T4" fmla="*/ 109 w 167"/>
                <a:gd name="T5" fmla="*/ 44 h 294"/>
                <a:gd name="T6" fmla="*/ 72 w 167"/>
                <a:gd name="T7" fmla="*/ 87 h 294"/>
                <a:gd name="T8" fmla="*/ 45 w 167"/>
                <a:gd name="T9" fmla="*/ 165 h 294"/>
                <a:gd name="T10" fmla="*/ 72 w 167"/>
                <a:gd name="T11" fmla="*/ 160 h 294"/>
                <a:gd name="T12" fmla="*/ 122 w 167"/>
                <a:gd name="T13" fmla="*/ 179 h 294"/>
                <a:gd name="T14" fmla="*/ 141 w 167"/>
                <a:gd name="T15" fmla="*/ 226 h 294"/>
                <a:gd name="T16" fmla="*/ 122 w 167"/>
                <a:gd name="T17" fmla="*/ 274 h 294"/>
                <a:gd name="T18" fmla="*/ 75 w 167"/>
                <a:gd name="T19" fmla="*/ 294 h 294"/>
                <a:gd name="T20" fmla="*/ 21 w 167"/>
                <a:gd name="T21" fmla="*/ 267 h 294"/>
                <a:gd name="T22" fmla="*/ 0 w 167"/>
                <a:gd name="T23" fmla="*/ 197 h 294"/>
                <a:gd name="T24" fmla="*/ 21 w 167"/>
                <a:gd name="T25" fmla="*/ 110 h 294"/>
                <a:gd name="T26" fmla="*/ 76 w 167"/>
                <a:gd name="T27" fmla="*/ 39 h 294"/>
                <a:gd name="T28" fmla="*/ 161 w 167"/>
                <a:gd name="T29"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7" h="294">
                  <a:moveTo>
                    <a:pt x="161" y="0"/>
                  </a:moveTo>
                  <a:cubicBezTo>
                    <a:pt x="167" y="12"/>
                    <a:pt x="167" y="12"/>
                    <a:pt x="167" y="12"/>
                  </a:cubicBezTo>
                  <a:cubicBezTo>
                    <a:pt x="142" y="22"/>
                    <a:pt x="123" y="32"/>
                    <a:pt x="109" y="44"/>
                  </a:cubicBezTo>
                  <a:cubicBezTo>
                    <a:pt x="95" y="55"/>
                    <a:pt x="82" y="69"/>
                    <a:pt x="72" y="87"/>
                  </a:cubicBezTo>
                  <a:cubicBezTo>
                    <a:pt x="57" y="114"/>
                    <a:pt x="48" y="140"/>
                    <a:pt x="45" y="165"/>
                  </a:cubicBezTo>
                  <a:cubicBezTo>
                    <a:pt x="55" y="162"/>
                    <a:pt x="64" y="160"/>
                    <a:pt x="72" y="160"/>
                  </a:cubicBezTo>
                  <a:cubicBezTo>
                    <a:pt x="92" y="160"/>
                    <a:pt x="109" y="166"/>
                    <a:pt x="122" y="179"/>
                  </a:cubicBezTo>
                  <a:cubicBezTo>
                    <a:pt x="135" y="191"/>
                    <a:pt x="141" y="207"/>
                    <a:pt x="141" y="226"/>
                  </a:cubicBezTo>
                  <a:cubicBezTo>
                    <a:pt x="141" y="245"/>
                    <a:pt x="135" y="261"/>
                    <a:pt x="122" y="274"/>
                  </a:cubicBezTo>
                  <a:cubicBezTo>
                    <a:pt x="109" y="288"/>
                    <a:pt x="94" y="294"/>
                    <a:pt x="75" y="294"/>
                  </a:cubicBezTo>
                  <a:cubicBezTo>
                    <a:pt x="53" y="294"/>
                    <a:pt x="35" y="285"/>
                    <a:pt x="21" y="267"/>
                  </a:cubicBezTo>
                  <a:cubicBezTo>
                    <a:pt x="7" y="249"/>
                    <a:pt x="0" y="226"/>
                    <a:pt x="0" y="197"/>
                  </a:cubicBezTo>
                  <a:cubicBezTo>
                    <a:pt x="0" y="168"/>
                    <a:pt x="7" y="139"/>
                    <a:pt x="21" y="110"/>
                  </a:cubicBezTo>
                  <a:cubicBezTo>
                    <a:pt x="35" y="81"/>
                    <a:pt x="54" y="57"/>
                    <a:pt x="76" y="39"/>
                  </a:cubicBezTo>
                  <a:cubicBezTo>
                    <a:pt x="101" y="20"/>
                    <a:pt x="129" y="7"/>
                    <a:pt x="161" y="0"/>
                  </a:cubicBezTo>
                  <a:close/>
                </a:path>
              </a:pathLst>
            </a:custGeom>
            <a:grpFill/>
            <a:ln>
              <a:noFill/>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NZ" sz="1400" dirty="0">
                <a:latin typeface="Segoe UI Light" panose="020B0502040204020203" pitchFamily="34" charset="0"/>
              </a:endParaRPr>
            </a:p>
          </p:txBody>
        </p:sp>
        <p:sp>
          <p:nvSpPr>
            <p:cNvPr id="50" name="Freeform 20"/>
            <p:cNvSpPr>
              <a:spLocks/>
            </p:cNvSpPr>
            <p:nvPr/>
          </p:nvSpPr>
          <p:spPr bwMode="auto">
            <a:xfrm>
              <a:off x="8270875" y="5070476"/>
              <a:ext cx="536575" cy="944563"/>
            </a:xfrm>
            <a:custGeom>
              <a:avLst/>
              <a:gdLst>
                <a:gd name="T0" fmla="*/ 162 w 167"/>
                <a:gd name="T1" fmla="*/ 0 h 294"/>
                <a:gd name="T2" fmla="*/ 167 w 167"/>
                <a:gd name="T3" fmla="*/ 12 h 294"/>
                <a:gd name="T4" fmla="*/ 109 w 167"/>
                <a:gd name="T5" fmla="*/ 44 h 294"/>
                <a:gd name="T6" fmla="*/ 73 w 167"/>
                <a:gd name="T7" fmla="*/ 87 h 294"/>
                <a:gd name="T8" fmla="*/ 45 w 167"/>
                <a:gd name="T9" fmla="*/ 165 h 294"/>
                <a:gd name="T10" fmla="*/ 72 w 167"/>
                <a:gd name="T11" fmla="*/ 160 h 294"/>
                <a:gd name="T12" fmla="*/ 122 w 167"/>
                <a:gd name="T13" fmla="*/ 179 h 294"/>
                <a:gd name="T14" fmla="*/ 142 w 167"/>
                <a:gd name="T15" fmla="*/ 226 h 294"/>
                <a:gd name="T16" fmla="*/ 122 w 167"/>
                <a:gd name="T17" fmla="*/ 274 h 294"/>
                <a:gd name="T18" fmla="*/ 75 w 167"/>
                <a:gd name="T19" fmla="*/ 294 h 294"/>
                <a:gd name="T20" fmla="*/ 21 w 167"/>
                <a:gd name="T21" fmla="*/ 267 h 294"/>
                <a:gd name="T22" fmla="*/ 0 w 167"/>
                <a:gd name="T23" fmla="*/ 197 h 294"/>
                <a:gd name="T24" fmla="*/ 21 w 167"/>
                <a:gd name="T25" fmla="*/ 110 h 294"/>
                <a:gd name="T26" fmla="*/ 77 w 167"/>
                <a:gd name="T27" fmla="*/ 39 h 294"/>
                <a:gd name="T28" fmla="*/ 162 w 167"/>
                <a:gd name="T29"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7" h="294">
                  <a:moveTo>
                    <a:pt x="162" y="0"/>
                  </a:moveTo>
                  <a:cubicBezTo>
                    <a:pt x="167" y="12"/>
                    <a:pt x="167" y="12"/>
                    <a:pt x="167" y="12"/>
                  </a:cubicBezTo>
                  <a:cubicBezTo>
                    <a:pt x="142" y="22"/>
                    <a:pt x="123" y="32"/>
                    <a:pt x="109" y="44"/>
                  </a:cubicBezTo>
                  <a:cubicBezTo>
                    <a:pt x="95" y="55"/>
                    <a:pt x="83" y="69"/>
                    <a:pt x="73" y="87"/>
                  </a:cubicBezTo>
                  <a:cubicBezTo>
                    <a:pt x="57" y="114"/>
                    <a:pt x="48" y="140"/>
                    <a:pt x="45" y="165"/>
                  </a:cubicBezTo>
                  <a:cubicBezTo>
                    <a:pt x="56" y="162"/>
                    <a:pt x="65" y="160"/>
                    <a:pt x="72" y="160"/>
                  </a:cubicBezTo>
                  <a:cubicBezTo>
                    <a:pt x="93" y="160"/>
                    <a:pt x="109" y="166"/>
                    <a:pt x="122" y="179"/>
                  </a:cubicBezTo>
                  <a:cubicBezTo>
                    <a:pt x="135" y="191"/>
                    <a:pt x="142" y="207"/>
                    <a:pt x="142" y="226"/>
                  </a:cubicBezTo>
                  <a:cubicBezTo>
                    <a:pt x="142" y="245"/>
                    <a:pt x="135" y="261"/>
                    <a:pt x="122" y="274"/>
                  </a:cubicBezTo>
                  <a:cubicBezTo>
                    <a:pt x="109" y="288"/>
                    <a:pt x="94" y="294"/>
                    <a:pt x="75" y="294"/>
                  </a:cubicBezTo>
                  <a:cubicBezTo>
                    <a:pt x="53" y="294"/>
                    <a:pt x="35" y="285"/>
                    <a:pt x="21" y="267"/>
                  </a:cubicBezTo>
                  <a:cubicBezTo>
                    <a:pt x="7" y="249"/>
                    <a:pt x="0" y="226"/>
                    <a:pt x="0" y="197"/>
                  </a:cubicBezTo>
                  <a:cubicBezTo>
                    <a:pt x="0" y="168"/>
                    <a:pt x="7" y="139"/>
                    <a:pt x="21" y="110"/>
                  </a:cubicBezTo>
                  <a:cubicBezTo>
                    <a:pt x="35" y="81"/>
                    <a:pt x="54" y="57"/>
                    <a:pt x="77" y="39"/>
                  </a:cubicBezTo>
                  <a:cubicBezTo>
                    <a:pt x="101" y="20"/>
                    <a:pt x="130" y="7"/>
                    <a:pt x="162" y="0"/>
                  </a:cubicBezTo>
                  <a:close/>
                </a:path>
              </a:pathLst>
            </a:custGeom>
            <a:grpFill/>
            <a:ln>
              <a:noFill/>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NZ" sz="1400" dirty="0">
                <a:latin typeface="Segoe UI Light" panose="020B0502040204020203" pitchFamily="34" charset="0"/>
              </a:endParaRPr>
            </a:p>
          </p:txBody>
        </p:sp>
      </p:grpSp>
      <p:sp>
        <p:nvSpPr>
          <p:cNvPr id="52" name="TextBox 51"/>
          <p:cNvSpPr txBox="1"/>
          <p:nvPr/>
        </p:nvSpPr>
        <p:spPr>
          <a:xfrm>
            <a:off x="3559705" y="1549631"/>
            <a:ext cx="2236205" cy="307777"/>
          </a:xfrm>
          <a:prstGeom prst="rect">
            <a:avLst/>
          </a:prstGeom>
          <a:noFill/>
        </p:spPr>
        <p:txBody>
          <a:bodyPr wrap="square" rtlCol="0">
            <a:spAutoFit/>
          </a:bodyPr>
          <a:lstStyle/>
          <a:p>
            <a:pPr algn="ctr"/>
            <a:r>
              <a:rPr lang="en-NZ" sz="1400" dirty="0">
                <a:solidFill>
                  <a:schemeClr val="tx1">
                    <a:lumMod val="75000"/>
                    <a:lumOff val="25000"/>
                  </a:schemeClr>
                </a:solidFill>
                <a:latin typeface="Candara" panose="020E0502030303020204" pitchFamily="34" charset="0"/>
              </a:rPr>
              <a:t>Taking a practical approach</a:t>
            </a:r>
          </a:p>
        </p:txBody>
      </p:sp>
      <p:sp>
        <p:nvSpPr>
          <p:cNvPr id="8" name="Rectangle 7"/>
          <p:cNvSpPr/>
          <p:nvPr/>
        </p:nvSpPr>
        <p:spPr>
          <a:xfrm>
            <a:off x="3555820" y="2070508"/>
            <a:ext cx="2173228" cy="4154984"/>
          </a:xfrm>
          <a:prstGeom prst="rect">
            <a:avLst/>
          </a:prstGeom>
        </p:spPr>
        <p:txBody>
          <a:bodyPr wrap="square">
            <a:spAutoFit/>
          </a:bodyPr>
          <a:lstStyle/>
          <a:p>
            <a:pPr algn="ctr"/>
            <a:r>
              <a:rPr lang="en-NZ" sz="1200" i="1" dirty="0">
                <a:latin typeface="Candara" panose="020E0502030303020204" pitchFamily="34" charset="0"/>
              </a:rPr>
              <a:t>The practicality of their approach is a key selling point.</a:t>
            </a:r>
          </a:p>
          <a:p>
            <a:pPr algn="ctr"/>
            <a:endParaRPr lang="en-NZ" sz="1200" i="1" dirty="0">
              <a:latin typeface="Candara" panose="020E0502030303020204" pitchFamily="34" charset="0"/>
            </a:endParaRPr>
          </a:p>
          <a:p>
            <a:pPr algn="ctr"/>
            <a:r>
              <a:rPr lang="en-NZ" sz="1200" i="1" dirty="0">
                <a:latin typeface="Candara" panose="020E0502030303020204" pitchFamily="34" charset="0"/>
              </a:rPr>
              <a:t>Very practical solutions for real issues in the workplace (no application of a text response).   Frank is personable and fits really well with our organisation - we think of him as one of us.</a:t>
            </a:r>
          </a:p>
          <a:p>
            <a:pPr algn="ctr"/>
            <a:endParaRPr lang="en-NZ" sz="1200" i="1" dirty="0">
              <a:latin typeface="Candara" panose="020E0502030303020204" pitchFamily="34" charset="0"/>
            </a:endParaRPr>
          </a:p>
          <a:p>
            <a:pPr algn="ctr"/>
            <a:r>
              <a:rPr lang="en-NZ" sz="1200" i="1" dirty="0">
                <a:latin typeface="Candara" panose="020E0502030303020204" pitchFamily="34" charset="0"/>
              </a:rPr>
              <a:t>You have experienced trainers with very good knowledge about marrying practicality to legal requirements.</a:t>
            </a:r>
          </a:p>
          <a:p>
            <a:pPr algn="ctr"/>
            <a:endParaRPr lang="en-NZ" sz="1200" i="1" dirty="0">
              <a:latin typeface="Candara" panose="020E0502030303020204" pitchFamily="34" charset="0"/>
            </a:endParaRPr>
          </a:p>
          <a:p>
            <a:pPr algn="ctr"/>
            <a:r>
              <a:rPr lang="en-NZ" sz="1200" i="1" dirty="0">
                <a:latin typeface="Candara" panose="020E0502030303020204" pitchFamily="34" charset="0"/>
              </a:rPr>
              <a:t>Impac fully understand all aspects of OH&amp;S law and the practical application of processes designed to ensure the safe and compliant operation of our facility.</a:t>
            </a:r>
          </a:p>
        </p:txBody>
      </p:sp>
      <p:sp>
        <p:nvSpPr>
          <p:cNvPr id="55" name="Rectangle 54"/>
          <p:cNvSpPr/>
          <p:nvPr/>
        </p:nvSpPr>
        <p:spPr>
          <a:xfrm>
            <a:off x="6060457" y="2446127"/>
            <a:ext cx="2205135" cy="3046988"/>
          </a:xfrm>
          <a:prstGeom prst="rect">
            <a:avLst/>
          </a:prstGeom>
        </p:spPr>
        <p:txBody>
          <a:bodyPr wrap="square">
            <a:spAutoFit/>
          </a:bodyPr>
          <a:lstStyle/>
          <a:p>
            <a:pPr algn="ctr"/>
            <a:r>
              <a:rPr lang="en-NZ" sz="1200" i="1" dirty="0">
                <a:latin typeface="Candara" panose="020E0502030303020204" pitchFamily="34" charset="0"/>
              </a:rPr>
              <a:t>Business consultancy, senior staff offer sound business direction and advice.</a:t>
            </a:r>
          </a:p>
          <a:p>
            <a:pPr algn="ctr"/>
            <a:endParaRPr lang="en-NZ" sz="1200" i="1" dirty="0">
              <a:latin typeface="Candara" panose="020E0502030303020204" pitchFamily="34" charset="0"/>
            </a:endParaRPr>
          </a:p>
          <a:p>
            <a:pPr algn="ctr"/>
            <a:r>
              <a:rPr lang="en-NZ" sz="1200" i="1" dirty="0">
                <a:latin typeface="Candara" panose="020E0502030303020204" pitchFamily="34" charset="0"/>
              </a:rPr>
              <a:t>Comes up with good ideas to implement.</a:t>
            </a:r>
          </a:p>
          <a:p>
            <a:pPr algn="ctr"/>
            <a:endParaRPr lang="en-NZ" sz="1200" i="1" dirty="0">
              <a:latin typeface="Candara" panose="020E0502030303020204" pitchFamily="34" charset="0"/>
            </a:endParaRPr>
          </a:p>
          <a:p>
            <a:pPr algn="ctr"/>
            <a:r>
              <a:rPr lang="en-NZ" sz="1200" i="1" dirty="0">
                <a:latin typeface="Candara" panose="020E0502030303020204" pitchFamily="34" charset="0"/>
              </a:rPr>
              <a:t>Learns the business in which they are consulting.</a:t>
            </a:r>
          </a:p>
          <a:p>
            <a:pPr algn="ctr"/>
            <a:endParaRPr lang="en-NZ" sz="1200" i="1" dirty="0">
              <a:latin typeface="Candara" panose="020E0502030303020204" pitchFamily="34" charset="0"/>
            </a:endParaRPr>
          </a:p>
          <a:p>
            <a:pPr algn="ctr"/>
            <a:r>
              <a:rPr lang="en-NZ" sz="1200" i="1" dirty="0">
                <a:latin typeface="Candara" panose="020E0502030303020204" pitchFamily="34" charset="0"/>
              </a:rPr>
              <a:t>Managing relationships and partnering with business. </a:t>
            </a:r>
          </a:p>
          <a:p>
            <a:pPr algn="ctr"/>
            <a:endParaRPr lang="en-NZ" sz="1200" i="1" dirty="0">
              <a:latin typeface="Candara" panose="020E0502030303020204" pitchFamily="34" charset="0"/>
            </a:endParaRPr>
          </a:p>
          <a:p>
            <a:pPr algn="ctr"/>
            <a:r>
              <a:rPr lang="en-NZ" sz="1200" i="1" dirty="0">
                <a:latin typeface="Candara" panose="020E0502030303020204" pitchFamily="34" charset="0"/>
              </a:rPr>
              <a:t>Deeply investigates the organisation's systems and culture.</a:t>
            </a:r>
          </a:p>
        </p:txBody>
      </p:sp>
      <p:cxnSp>
        <p:nvCxnSpPr>
          <p:cNvPr id="59" name="Straight Connector 58"/>
          <p:cNvCxnSpPr/>
          <p:nvPr/>
        </p:nvCxnSpPr>
        <p:spPr>
          <a:xfrm>
            <a:off x="1329101" y="3511401"/>
            <a:ext cx="1466576" cy="0"/>
          </a:xfrm>
          <a:prstGeom prst="line">
            <a:avLst/>
          </a:prstGeom>
          <a:ln cap="rnd">
            <a:solidFill>
              <a:srgbClr val="234875"/>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481501" y="3663801"/>
            <a:ext cx="1466576" cy="0"/>
          </a:xfrm>
          <a:prstGeom prst="line">
            <a:avLst/>
          </a:prstGeom>
          <a:ln cap="rnd">
            <a:solidFill>
              <a:srgbClr val="234875"/>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329101" y="4056117"/>
            <a:ext cx="1466576" cy="0"/>
          </a:xfrm>
          <a:prstGeom prst="line">
            <a:avLst/>
          </a:prstGeom>
          <a:ln cap="rnd">
            <a:solidFill>
              <a:srgbClr val="234875"/>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329101" y="5032383"/>
            <a:ext cx="1466576" cy="0"/>
          </a:xfrm>
          <a:prstGeom prst="line">
            <a:avLst/>
          </a:prstGeom>
          <a:ln cap="rnd">
            <a:solidFill>
              <a:srgbClr val="234875"/>
            </a:solidFill>
            <a:prstDash val="sysDot"/>
          </a:ln>
        </p:spPr>
        <p:style>
          <a:lnRef idx="1">
            <a:schemeClr val="accent1"/>
          </a:lnRef>
          <a:fillRef idx="0">
            <a:schemeClr val="accent1"/>
          </a:fillRef>
          <a:effectRef idx="0">
            <a:schemeClr val="accent1"/>
          </a:effectRef>
          <a:fontRef idx="minor">
            <a:schemeClr val="tx1"/>
          </a:fontRef>
        </p:style>
      </p:cxnSp>
      <p:grpSp>
        <p:nvGrpSpPr>
          <p:cNvPr id="65" name="Group 64"/>
          <p:cNvGrpSpPr/>
          <p:nvPr/>
        </p:nvGrpSpPr>
        <p:grpSpPr>
          <a:xfrm>
            <a:off x="6748115" y="1154444"/>
            <a:ext cx="549426" cy="380406"/>
            <a:chOff x="7656513" y="5070476"/>
            <a:chExt cx="1150937" cy="944563"/>
          </a:xfrm>
          <a:solidFill>
            <a:schemeClr val="accent5"/>
          </a:solidFill>
        </p:grpSpPr>
        <p:sp>
          <p:nvSpPr>
            <p:cNvPr id="66" name="Freeform 19"/>
            <p:cNvSpPr>
              <a:spLocks/>
            </p:cNvSpPr>
            <p:nvPr/>
          </p:nvSpPr>
          <p:spPr bwMode="auto">
            <a:xfrm>
              <a:off x="7656513" y="5070476"/>
              <a:ext cx="536575" cy="944563"/>
            </a:xfrm>
            <a:custGeom>
              <a:avLst/>
              <a:gdLst>
                <a:gd name="T0" fmla="*/ 161 w 167"/>
                <a:gd name="T1" fmla="*/ 0 h 294"/>
                <a:gd name="T2" fmla="*/ 167 w 167"/>
                <a:gd name="T3" fmla="*/ 12 h 294"/>
                <a:gd name="T4" fmla="*/ 109 w 167"/>
                <a:gd name="T5" fmla="*/ 44 h 294"/>
                <a:gd name="T6" fmla="*/ 72 w 167"/>
                <a:gd name="T7" fmla="*/ 87 h 294"/>
                <a:gd name="T8" fmla="*/ 45 w 167"/>
                <a:gd name="T9" fmla="*/ 165 h 294"/>
                <a:gd name="T10" fmla="*/ 72 w 167"/>
                <a:gd name="T11" fmla="*/ 160 h 294"/>
                <a:gd name="T12" fmla="*/ 122 w 167"/>
                <a:gd name="T13" fmla="*/ 179 h 294"/>
                <a:gd name="T14" fmla="*/ 141 w 167"/>
                <a:gd name="T15" fmla="*/ 226 h 294"/>
                <a:gd name="T16" fmla="*/ 122 w 167"/>
                <a:gd name="T17" fmla="*/ 274 h 294"/>
                <a:gd name="T18" fmla="*/ 75 w 167"/>
                <a:gd name="T19" fmla="*/ 294 h 294"/>
                <a:gd name="T20" fmla="*/ 21 w 167"/>
                <a:gd name="T21" fmla="*/ 267 h 294"/>
                <a:gd name="T22" fmla="*/ 0 w 167"/>
                <a:gd name="T23" fmla="*/ 197 h 294"/>
                <a:gd name="T24" fmla="*/ 21 w 167"/>
                <a:gd name="T25" fmla="*/ 110 h 294"/>
                <a:gd name="T26" fmla="*/ 76 w 167"/>
                <a:gd name="T27" fmla="*/ 39 h 294"/>
                <a:gd name="T28" fmla="*/ 161 w 167"/>
                <a:gd name="T29"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7" h="294">
                  <a:moveTo>
                    <a:pt x="161" y="0"/>
                  </a:moveTo>
                  <a:cubicBezTo>
                    <a:pt x="167" y="12"/>
                    <a:pt x="167" y="12"/>
                    <a:pt x="167" y="12"/>
                  </a:cubicBezTo>
                  <a:cubicBezTo>
                    <a:pt x="142" y="22"/>
                    <a:pt x="123" y="32"/>
                    <a:pt x="109" y="44"/>
                  </a:cubicBezTo>
                  <a:cubicBezTo>
                    <a:pt x="95" y="55"/>
                    <a:pt x="82" y="69"/>
                    <a:pt x="72" y="87"/>
                  </a:cubicBezTo>
                  <a:cubicBezTo>
                    <a:pt x="57" y="114"/>
                    <a:pt x="48" y="140"/>
                    <a:pt x="45" y="165"/>
                  </a:cubicBezTo>
                  <a:cubicBezTo>
                    <a:pt x="55" y="162"/>
                    <a:pt x="64" y="160"/>
                    <a:pt x="72" y="160"/>
                  </a:cubicBezTo>
                  <a:cubicBezTo>
                    <a:pt x="92" y="160"/>
                    <a:pt x="109" y="166"/>
                    <a:pt x="122" y="179"/>
                  </a:cubicBezTo>
                  <a:cubicBezTo>
                    <a:pt x="135" y="191"/>
                    <a:pt x="141" y="207"/>
                    <a:pt x="141" y="226"/>
                  </a:cubicBezTo>
                  <a:cubicBezTo>
                    <a:pt x="141" y="245"/>
                    <a:pt x="135" y="261"/>
                    <a:pt x="122" y="274"/>
                  </a:cubicBezTo>
                  <a:cubicBezTo>
                    <a:pt x="109" y="288"/>
                    <a:pt x="94" y="294"/>
                    <a:pt x="75" y="294"/>
                  </a:cubicBezTo>
                  <a:cubicBezTo>
                    <a:pt x="53" y="294"/>
                    <a:pt x="35" y="285"/>
                    <a:pt x="21" y="267"/>
                  </a:cubicBezTo>
                  <a:cubicBezTo>
                    <a:pt x="7" y="249"/>
                    <a:pt x="0" y="226"/>
                    <a:pt x="0" y="197"/>
                  </a:cubicBezTo>
                  <a:cubicBezTo>
                    <a:pt x="0" y="168"/>
                    <a:pt x="7" y="139"/>
                    <a:pt x="21" y="110"/>
                  </a:cubicBezTo>
                  <a:cubicBezTo>
                    <a:pt x="35" y="81"/>
                    <a:pt x="54" y="57"/>
                    <a:pt x="76" y="39"/>
                  </a:cubicBezTo>
                  <a:cubicBezTo>
                    <a:pt x="101" y="20"/>
                    <a:pt x="129" y="7"/>
                    <a:pt x="161" y="0"/>
                  </a:cubicBezTo>
                  <a:close/>
                </a:path>
              </a:pathLst>
            </a:custGeom>
            <a:grpFill/>
            <a:ln>
              <a:noFill/>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NZ" sz="1400" dirty="0">
                <a:latin typeface="Segoe UI Light" panose="020B0502040204020203" pitchFamily="34" charset="0"/>
              </a:endParaRPr>
            </a:p>
          </p:txBody>
        </p:sp>
        <p:sp>
          <p:nvSpPr>
            <p:cNvPr id="67" name="Freeform 20"/>
            <p:cNvSpPr>
              <a:spLocks/>
            </p:cNvSpPr>
            <p:nvPr/>
          </p:nvSpPr>
          <p:spPr bwMode="auto">
            <a:xfrm>
              <a:off x="8270875" y="5070476"/>
              <a:ext cx="536575" cy="944563"/>
            </a:xfrm>
            <a:custGeom>
              <a:avLst/>
              <a:gdLst>
                <a:gd name="T0" fmla="*/ 162 w 167"/>
                <a:gd name="T1" fmla="*/ 0 h 294"/>
                <a:gd name="T2" fmla="*/ 167 w 167"/>
                <a:gd name="T3" fmla="*/ 12 h 294"/>
                <a:gd name="T4" fmla="*/ 109 w 167"/>
                <a:gd name="T5" fmla="*/ 44 h 294"/>
                <a:gd name="T6" fmla="*/ 73 w 167"/>
                <a:gd name="T7" fmla="*/ 87 h 294"/>
                <a:gd name="T8" fmla="*/ 45 w 167"/>
                <a:gd name="T9" fmla="*/ 165 h 294"/>
                <a:gd name="T10" fmla="*/ 72 w 167"/>
                <a:gd name="T11" fmla="*/ 160 h 294"/>
                <a:gd name="T12" fmla="*/ 122 w 167"/>
                <a:gd name="T13" fmla="*/ 179 h 294"/>
                <a:gd name="T14" fmla="*/ 142 w 167"/>
                <a:gd name="T15" fmla="*/ 226 h 294"/>
                <a:gd name="T16" fmla="*/ 122 w 167"/>
                <a:gd name="T17" fmla="*/ 274 h 294"/>
                <a:gd name="T18" fmla="*/ 75 w 167"/>
                <a:gd name="T19" fmla="*/ 294 h 294"/>
                <a:gd name="T20" fmla="*/ 21 w 167"/>
                <a:gd name="T21" fmla="*/ 267 h 294"/>
                <a:gd name="T22" fmla="*/ 0 w 167"/>
                <a:gd name="T23" fmla="*/ 197 h 294"/>
                <a:gd name="T24" fmla="*/ 21 w 167"/>
                <a:gd name="T25" fmla="*/ 110 h 294"/>
                <a:gd name="T26" fmla="*/ 77 w 167"/>
                <a:gd name="T27" fmla="*/ 39 h 294"/>
                <a:gd name="T28" fmla="*/ 162 w 167"/>
                <a:gd name="T29"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7" h="294">
                  <a:moveTo>
                    <a:pt x="162" y="0"/>
                  </a:moveTo>
                  <a:cubicBezTo>
                    <a:pt x="167" y="12"/>
                    <a:pt x="167" y="12"/>
                    <a:pt x="167" y="12"/>
                  </a:cubicBezTo>
                  <a:cubicBezTo>
                    <a:pt x="142" y="22"/>
                    <a:pt x="123" y="32"/>
                    <a:pt x="109" y="44"/>
                  </a:cubicBezTo>
                  <a:cubicBezTo>
                    <a:pt x="95" y="55"/>
                    <a:pt x="83" y="69"/>
                    <a:pt x="73" y="87"/>
                  </a:cubicBezTo>
                  <a:cubicBezTo>
                    <a:pt x="57" y="114"/>
                    <a:pt x="48" y="140"/>
                    <a:pt x="45" y="165"/>
                  </a:cubicBezTo>
                  <a:cubicBezTo>
                    <a:pt x="56" y="162"/>
                    <a:pt x="65" y="160"/>
                    <a:pt x="72" y="160"/>
                  </a:cubicBezTo>
                  <a:cubicBezTo>
                    <a:pt x="93" y="160"/>
                    <a:pt x="109" y="166"/>
                    <a:pt x="122" y="179"/>
                  </a:cubicBezTo>
                  <a:cubicBezTo>
                    <a:pt x="135" y="191"/>
                    <a:pt x="142" y="207"/>
                    <a:pt x="142" y="226"/>
                  </a:cubicBezTo>
                  <a:cubicBezTo>
                    <a:pt x="142" y="245"/>
                    <a:pt x="135" y="261"/>
                    <a:pt x="122" y="274"/>
                  </a:cubicBezTo>
                  <a:cubicBezTo>
                    <a:pt x="109" y="288"/>
                    <a:pt x="94" y="294"/>
                    <a:pt x="75" y="294"/>
                  </a:cubicBezTo>
                  <a:cubicBezTo>
                    <a:pt x="53" y="294"/>
                    <a:pt x="35" y="285"/>
                    <a:pt x="21" y="267"/>
                  </a:cubicBezTo>
                  <a:cubicBezTo>
                    <a:pt x="7" y="249"/>
                    <a:pt x="0" y="226"/>
                    <a:pt x="0" y="197"/>
                  </a:cubicBezTo>
                  <a:cubicBezTo>
                    <a:pt x="0" y="168"/>
                    <a:pt x="7" y="139"/>
                    <a:pt x="21" y="110"/>
                  </a:cubicBezTo>
                  <a:cubicBezTo>
                    <a:pt x="35" y="81"/>
                    <a:pt x="54" y="57"/>
                    <a:pt x="77" y="39"/>
                  </a:cubicBezTo>
                  <a:cubicBezTo>
                    <a:pt x="101" y="20"/>
                    <a:pt x="130" y="7"/>
                    <a:pt x="162" y="0"/>
                  </a:cubicBezTo>
                  <a:close/>
                </a:path>
              </a:pathLst>
            </a:custGeom>
            <a:grpFill/>
            <a:ln>
              <a:noFill/>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NZ" sz="1400" dirty="0">
                <a:latin typeface="Segoe UI Light" panose="020B0502040204020203" pitchFamily="34" charset="0"/>
              </a:endParaRPr>
            </a:p>
          </p:txBody>
        </p:sp>
      </p:grpSp>
      <p:cxnSp>
        <p:nvCxnSpPr>
          <p:cNvPr id="68" name="Straight Connector 67"/>
          <p:cNvCxnSpPr/>
          <p:nvPr/>
        </p:nvCxnSpPr>
        <p:spPr>
          <a:xfrm>
            <a:off x="3863306" y="2598510"/>
            <a:ext cx="1466576" cy="0"/>
          </a:xfrm>
          <a:prstGeom prst="line">
            <a:avLst/>
          </a:prstGeom>
          <a:ln cap="rnd">
            <a:solidFill>
              <a:srgbClr val="234875"/>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941894" y="4062318"/>
            <a:ext cx="1466576" cy="0"/>
          </a:xfrm>
          <a:prstGeom prst="line">
            <a:avLst/>
          </a:prstGeom>
          <a:ln cap="rnd">
            <a:solidFill>
              <a:srgbClr val="234875"/>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3872359" y="4978065"/>
            <a:ext cx="1466576" cy="0"/>
          </a:xfrm>
          <a:prstGeom prst="line">
            <a:avLst/>
          </a:prstGeom>
          <a:ln cap="rnd">
            <a:solidFill>
              <a:srgbClr val="234875"/>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429736" y="3140209"/>
            <a:ext cx="1466576" cy="0"/>
          </a:xfrm>
          <a:prstGeom prst="line">
            <a:avLst/>
          </a:prstGeom>
          <a:ln cap="rnd">
            <a:solidFill>
              <a:srgbClr val="234875"/>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429736" y="3703214"/>
            <a:ext cx="1466576" cy="0"/>
          </a:xfrm>
          <a:prstGeom prst="line">
            <a:avLst/>
          </a:prstGeom>
          <a:ln cap="rnd">
            <a:solidFill>
              <a:srgbClr val="234875"/>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429736" y="4253785"/>
            <a:ext cx="1466576" cy="0"/>
          </a:xfrm>
          <a:prstGeom prst="line">
            <a:avLst/>
          </a:prstGeom>
          <a:ln cap="rnd">
            <a:solidFill>
              <a:srgbClr val="234875"/>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429736" y="4816790"/>
            <a:ext cx="1466576" cy="0"/>
          </a:xfrm>
          <a:prstGeom prst="line">
            <a:avLst/>
          </a:prstGeom>
          <a:ln cap="rnd">
            <a:solidFill>
              <a:srgbClr val="234875"/>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687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7749" y="1324953"/>
            <a:ext cx="5027043" cy="3243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400" dirty="0">
              <a:solidFill>
                <a:schemeClr val="bg1"/>
              </a:solidFill>
            </a:endParaRPr>
          </a:p>
          <a:p>
            <a:pPr algn="ctr" eaLnBrk="0" fontAlgn="base" hangingPunct="0">
              <a:spcBef>
                <a:spcPct val="0"/>
              </a:spcBef>
              <a:spcAft>
                <a:spcPct val="0"/>
              </a:spcAft>
            </a:pPr>
            <a:endParaRPr lang="en-US" sz="1400" dirty="0">
              <a:solidFill>
                <a:schemeClr val="bg1"/>
              </a:solidFill>
            </a:endParaRPr>
          </a:p>
          <a:p>
            <a:pPr algn="ctr" eaLnBrk="0" fontAlgn="base" hangingPunct="0">
              <a:spcBef>
                <a:spcPct val="0"/>
              </a:spcBef>
              <a:spcAft>
                <a:spcPct val="0"/>
              </a:spcAft>
            </a:pPr>
            <a:r>
              <a:rPr lang="en-US" sz="1400" dirty="0">
                <a:solidFill>
                  <a:schemeClr val="bg1"/>
                </a:solidFill>
              </a:rPr>
              <a:t>For further information please contact:</a:t>
            </a:r>
            <a:br>
              <a:rPr lang="en-US" sz="1400" dirty="0">
                <a:solidFill>
                  <a:schemeClr val="bg1"/>
                </a:solidFill>
              </a:rPr>
            </a:br>
            <a:endParaRPr lang="en-US" sz="1400" dirty="0">
              <a:solidFill>
                <a:schemeClr val="bg1"/>
              </a:solidFill>
            </a:endParaRPr>
          </a:p>
          <a:p>
            <a:pPr algn="ctr"/>
            <a:endParaRPr lang="en-US" sz="1400" dirty="0">
              <a:solidFill>
                <a:schemeClr val="bg1"/>
              </a:solidFill>
            </a:endParaRPr>
          </a:p>
          <a:p>
            <a:pPr algn="ctr">
              <a:spcBef>
                <a:spcPts val="600"/>
              </a:spcBef>
            </a:pPr>
            <a:r>
              <a:rPr lang="en-US" sz="1400" dirty="0">
                <a:solidFill>
                  <a:schemeClr val="bg1"/>
                </a:solidFill>
              </a:rPr>
              <a:t>Colmar Brunton, a Millward Brown Company</a:t>
            </a:r>
          </a:p>
          <a:p>
            <a:pPr lvl="0" algn="ctr" eaLnBrk="0" hangingPunct="0">
              <a:lnSpc>
                <a:spcPct val="114000"/>
              </a:lnSpc>
              <a:spcBef>
                <a:spcPts val="600"/>
              </a:spcBef>
              <a:defRPr/>
            </a:pPr>
            <a:r>
              <a:rPr lang="en-US" sz="1400" kern="0" dirty="0">
                <a:solidFill>
                  <a:schemeClr val="bg1"/>
                </a:solidFill>
              </a:rPr>
              <a:t>Level 9, Legal House</a:t>
            </a:r>
          </a:p>
          <a:p>
            <a:pPr lvl="0" algn="ctr" eaLnBrk="0" hangingPunct="0">
              <a:lnSpc>
                <a:spcPct val="114000"/>
              </a:lnSpc>
              <a:spcBef>
                <a:spcPts val="600"/>
              </a:spcBef>
              <a:defRPr/>
            </a:pPr>
            <a:r>
              <a:rPr lang="en-US" sz="1400" kern="0" dirty="0">
                <a:solidFill>
                  <a:schemeClr val="bg1"/>
                </a:solidFill>
              </a:rPr>
              <a:t>101 Lambton Quay Wellington 6011</a:t>
            </a:r>
          </a:p>
          <a:p>
            <a:pPr lvl="0" algn="ctr" eaLnBrk="0" hangingPunct="0">
              <a:lnSpc>
                <a:spcPct val="114000"/>
              </a:lnSpc>
              <a:spcBef>
                <a:spcPts val="600"/>
              </a:spcBef>
              <a:defRPr/>
            </a:pPr>
            <a:r>
              <a:rPr lang="en-US" sz="1400" kern="0" dirty="0">
                <a:solidFill>
                  <a:schemeClr val="bg1"/>
                </a:solidFill>
              </a:rPr>
              <a:t>PO Box 3622, Wellington </a:t>
            </a:r>
          </a:p>
          <a:p>
            <a:pPr lvl="0" algn="ctr" eaLnBrk="0" hangingPunct="0">
              <a:lnSpc>
                <a:spcPct val="114000"/>
              </a:lnSpc>
              <a:spcBef>
                <a:spcPts val="600"/>
              </a:spcBef>
              <a:defRPr/>
            </a:pPr>
            <a:r>
              <a:rPr lang="en-US" sz="1400" kern="0" dirty="0">
                <a:solidFill>
                  <a:schemeClr val="bg1"/>
                </a:solidFill>
              </a:rPr>
              <a:t>Phone (04) 913 3004</a:t>
            </a:r>
          </a:p>
          <a:p>
            <a:pPr lvl="0" algn="ctr" eaLnBrk="0" hangingPunct="0">
              <a:lnSpc>
                <a:spcPct val="114000"/>
              </a:lnSpc>
              <a:defRPr/>
            </a:pPr>
            <a:endParaRPr lang="en-US" sz="1400" kern="0" dirty="0">
              <a:solidFill>
                <a:schemeClr val="bg1"/>
              </a:solidFill>
            </a:endParaRPr>
          </a:p>
          <a:p>
            <a:pPr algn="ctr" eaLnBrk="0" hangingPunct="0">
              <a:lnSpc>
                <a:spcPct val="114000"/>
              </a:lnSpc>
              <a:defRPr/>
            </a:pPr>
            <a:r>
              <a:rPr lang="en-US" sz="1400" kern="0" dirty="0">
                <a:solidFill>
                  <a:schemeClr val="bg1"/>
                </a:solidFill>
              </a:rPr>
              <a:t>E: </a:t>
            </a:r>
            <a:r>
              <a:rPr lang="en-US" sz="1400" u="sng" dirty="0">
                <a:solidFill>
                  <a:schemeClr val="bg1"/>
                </a:solidFill>
              </a:rPr>
              <a:t>michael.dunne@colmarbrunton.co.nz</a:t>
            </a:r>
            <a:endParaRPr lang="en-NZ" sz="1400" dirty="0">
              <a:solidFill>
                <a:schemeClr val="bg1"/>
              </a:solidFill>
            </a:endParaRPr>
          </a:p>
          <a:p>
            <a:pPr lvl="0" algn="ctr" eaLnBrk="0" hangingPunct="0">
              <a:lnSpc>
                <a:spcPct val="114000"/>
              </a:lnSpc>
              <a:defRPr/>
            </a:pPr>
            <a:r>
              <a:rPr lang="en-US" sz="1400" kern="0" dirty="0">
                <a:solidFill>
                  <a:schemeClr val="bg1"/>
                </a:solidFill>
              </a:rPr>
              <a:t> www.colmarbrunton.co.nz</a:t>
            </a:r>
            <a:endParaRPr lang="en-US" sz="1400" dirty="0">
              <a:solidFill>
                <a:schemeClr val="bg1"/>
              </a:solidFill>
            </a:endParaRPr>
          </a:p>
          <a:p>
            <a:pPr algn="ctr">
              <a:spcBef>
                <a:spcPct val="0"/>
              </a:spcBef>
            </a:pPr>
            <a:endParaRPr lang="en-US" sz="1400" dirty="0">
              <a:solidFill>
                <a:schemeClr val="bg1"/>
              </a:solidFill>
            </a:endParaRPr>
          </a:p>
        </p:txBody>
      </p:sp>
      <p:sp>
        <p:nvSpPr>
          <p:cNvPr id="4" name="TextBox 3"/>
          <p:cNvSpPr txBox="1"/>
          <p:nvPr/>
        </p:nvSpPr>
        <p:spPr>
          <a:xfrm>
            <a:off x="1141748" y="1963556"/>
            <a:ext cx="1854995" cy="369332"/>
          </a:xfrm>
          <a:prstGeom prst="rect">
            <a:avLst/>
          </a:prstGeom>
          <a:noFill/>
        </p:spPr>
        <p:txBody>
          <a:bodyPr wrap="none" rtlCol="0">
            <a:spAutoFit/>
          </a:bodyPr>
          <a:lstStyle/>
          <a:p>
            <a:r>
              <a:rPr lang="en-NZ" sz="1800" b="1" dirty="0">
                <a:solidFill>
                  <a:schemeClr val="bg1"/>
                </a:solidFill>
              </a:rPr>
              <a:t>MICHAEL DUNNE</a:t>
            </a:r>
          </a:p>
        </p:txBody>
      </p:sp>
    </p:spTree>
    <p:extLst>
      <p:ext uri="{BB962C8B-B14F-4D97-AF65-F5344CB8AC3E}">
        <p14:creationId xmlns:p14="http://schemas.microsoft.com/office/powerpoint/2010/main" val="1800821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373640"/>
          </a:xfrm>
          <a:prstGeom prst="rect">
            <a:avLst/>
          </a:prstGeom>
          <a:solidFill>
            <a:srgbClr val="23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Title 3"/>
          <p:cNvSpPr txBox="1">
            <a:spLocks/>
          </p:cNvSpPr>
          <p:nvPr/>
        </p:nvSpPr>
        <p:spPr>
          <a:xfrm>
            <a:off x="1320848" y="297874"/>
            <a:ext cx="5994995" cy="913251"/>
          </a:xfrm>
          <a:prstGeom prst="rect">
            <a:avLst/>
          </a:prstGeom>
        </p:spPr>
        <p:txBody>
          <a:bodyPr vert="horz" lIns="77913" tIns="38957" rIns="77913" bIns="38957" rtlCol="0" anchor="ctr">
            <a:normAutofit/>
          </a:bodyPr>
          <a:lstStyle>
            <a:lvl1pPr algn="l" defTabSz="1219170" rtl="0" eaLnBrk="1" latinLnBrk="0" hangingPunct="1">
              <a:spcBef>
                <a:spcPct val="0"/>
              </a:spcBef>
              <a:buNone/>
              <a:defRPr sz="3200" kern="1200">
                <a:solidFill>
                  <a:schemeClr val="tx1"/>
                </a:solidFill>
                <a:latin typeface="+mj-lt"/>
                <a:ea typeface="+mj-ea"/>
                <a:cs typeface="+mj-cs"/>
              </a:defRPr>
            </a:lvl1pPr>
          </a:lstStyle>
          <a:p>
            <a:pPr>
              <a:lnSpc>
                <a:spcPct val="90000"/>
              </a:lnSpc>
            </a:pPr>
            <a:r>
              <a:rPr lang="en-NZ" sz="2400" dirty="0">
                <a:solidFill>
                  <a:schemeClr val="bg1"/>
                </a:solidFill>
              </a:rPr>
              <a:t>Research Association NZ Code of Practice  </a:t>
            </a:r>
          </a:p>
        </p:txBody>
      </p:sp>
      <p:sp>
        <p:nvSpPr>
          <p:cNvPr id="11" name="Content Placeholder 4"/>
          <p:cNvSpPr txBox="1">
            <a:spLocks/>
          </p:cNvSpPr>
          <p:nvPr/>
        </p:nvSpPr>
        <p:spPr>
          <a:xfrm>
            <a:off x="628538" y="1211124"/>
            <a:ext cx="7903851" cy="4738405"/>
          </a:xfrm>
          <a:prstGeom prst="rect">
            <a:avLst/>
          </a:prstGeom>
          <a:solidFill>
            <a:schemeClr val="bg1"/>
          </a:solidFill>
        </p:spPr>
        <p:txBody>
          <a:bodyPr vert="horz" lIns="77913" tIns="38957" rIns="77913" bIns="38957" rtlCol="0">
            <a:noAutofit/>
          </a:bodyPr>
          <a:lstStyle>
            <a:lvl1pPr marL="0" indent="0" algn="l" defTabSz="1219170" rtl="0" eaLnBrk="1" latinLnBrk="0" hangingPunct="1">
              <a:spcBef>
                <a:spcPct val="20000"/>
              </a:spcBef>
              <a:buFontTx/>
              <a:buNone/>
              <a:defRPr sz="2400" kern="1200">
                <a:solidFill>
                  <a:schemeClr val="tx1"/>
                </a:solidFill>
                <a:latin typeface="+mn-lt"/>
                <a:ea typeface="+mn-ea"/>
                <a:cs typeface="+mn-cs"/>
              </a:defRPr>
            </a:lvl1pPr>
            <a:lvl2pPr marL="990575" indent="-380991" algn="l" defTabSz="121917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523963" indent="-304793" algn="l" defTabSz="121917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2133547" indent="-304793" algn="l" defTabSz="121917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743133" indent="-304793" algn="l" defTabSz="121917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3352718" indent="-304793"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3" indent="-304793"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8" indent="-304793"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3" indent="-304793"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NZ" sz="852" b="1" dirty="0">
                <a:solidFill>
                  <a:schemeClr val="tx1">
                    <a:lumMod val="65000"/>
                    <a:lumOff val="35000"/>
                  </a:schemeClr>
                </a:solidFill>
                <a:latin typeface="Candara" panose="020E0502030303020204" pitchFamily="34" charset="0"/>
              </a:rPr>
              <a:t>Colmar Brunton </a:t>
            </a:r>
            <a:r>
              <a:rPr lang="en-NZ" sz="852" dirty="0">
                <a:solidFill>
                  <a:schemeClr val="tx1">
                    <a:lumMod val="65000"/>
                    <a:lumOff val="35000"/>
                  </a:schemeClr>
                </a:solidFill>
                <a:latin typeface="Candara" panose="020E0502030303020204" pitchFamily="34" charset="0"/>
              </a:rPr>
              <a:t>practitioners are members of the Research Association NZ and are obliged to comply with the Research Association NZ Code of Practice.  A copy of the Code is available from the Executive Secretary or the Complaints Officer of the Society.</a:t>
            </a:r>
          </a:p>
          <a:p>
            <a:endParaRPr lang="en-NZ" sz="852" dirty="0">
              <a:solidFill>
                <a:schemeClr val="tx1">
                  <a:lumMod val="65000"/>
                  <a:lumOff val="35000"/>
                </a:schemeClr>
              </a:solidFill>
              <a:latin typeface="Candara" panose="020E0502030303020204" pitchFamily="34" charset="0"/>
            </a:endParaRPr>
          </a:p>
          <a:p>
            <a:r>
              <a:rPr lang="en-NZ" sz="852" b="1" dirty="0">
                <a:solidFill>
                  <a:schemeClr val="tx1">
                    <a:lumMod val="65000"/>
                    <a:lumOff val="35000"/>
                  </a:schemeClr>
                </a:solidFill>
                <a:latin typeface="Candara" panose="020E0502030303020204" pitchFamily="34" charset="0"/>
              </a:rPr>
              <a:t>Confidentiality</a:t>
            </a:r>
          </a:p>
          <a:p>
            <a:r>
              <a:rPr lang="en-NZ" sz="852" dirty="0">
                <a:solidFill>
                  <a:schemeClr val="tx1">
                    <a:lumMod val="65000"/>
                    <a:lumOff val="35000"/>
                  </a:schemeClr>
                </a:solidFill>
                <a:latin typeface="Candara" panose="020E0502030303020204" pitchFamily="34" charset="0"/>
              </a:rPr>
              <a:t>Reports and other records relevant to a Market Research project and provided by the Researcher shall normally be for use solely by the Client and the Client’s consultants or advisers.</a:t>
            </a:r>
          </a:p>
          <a:p>
            <a:endParaRPr lang="en-NZ" sz="852" dirty="0">
              <a:solidFill>
                <a:schemeClr val="tx1">
                  <a:lumMod val="65000"/>
                  <a:lumOff val="35000"/>
                </a:schemeClr>
              </a:solidFill>
              <a:latin typeface="Candara" panose="020E0502030303020204" pitchFamily="34" charset="0"/>
            </a:endParaRPr>
          </a:p>
          <a:p>
            <a:r>
              <a:rPr lang="en-NZ" sz="852" b="1" dirty="0">
                <a:solidFill>
                  <a:schemeClr val="tx1">
                    <a:lumMod val="65000"/>
                    <a:lumOff val="35000"/>
                  </a:schemeClr>
                </a:solidFill>
                <a:latin typeface="Candara" panose="020E0502030303020204" pitchFamily="34" charset="0"/>
              </a:rPr>
              <a:t>Research Information</a:t>
            </a:r>
          </a:p>
          <a:p>
            <a:r>
              <a:rPr lang="en-NZ" sz="852" dirty="0">
                <a:solidFill>
                  <a:schemeClr val="tx1">
                    <a:lumMod val="65000"/>
                    <a:lumOff val="35000"/>
                  </a:schemeClr>
                </a:solidFill>
                <a:latin typeface="Candara" panose="020E0502030303020204" pitchFamily="34" charset="0"/>
              </a:rPr>
              <a:t>Article 25 of the Research Association NZ Code states:</a:t>
            </a:r>
          </a:p>
          <a:p>
            <a:pPr marL="352135" lvl="1" indent="-211032">
              <a:buFont typeface="+mj-lt"/>
              <a:buAutoNum type="alphaLcPeriod"/>
            </a:pPr>
            <a:r>
              <a:rPr lang="en-NZ" sz="852" dirty="0">
                <a:solidFill>
                  <a:schemeClr val="tx1">
                    <a:lumMod val="65000"/>
                    <a:lumOff val="35000"/>
                  </a:schemeClr>
                </a:solidFill>
                <a:latin typeface="Candara" panose="020E0502030303020204" pitchFamily="34" charset="0"/>
              </a:rPr>
              <a:t>The research technique and methods used in a Marketing Research project do not become the property of the Client, who has no exclusive right to their use.</a:t>
            </a:r>
          </a:p>
          <a:p>
            <a:pPr marL="352135" lvl="1" indent="-211032">
              <a:buFont typeface="+mj-lt"/>
              <a:buAutoNum type="alphaLcPeriod"/>
            </a:pPr>
            <a:r>
              <a:rPr lang="en-NZ" sz="852" dirty="0">
                <a:solidFill>
                  <a:schemeClr val="tx1">
                    <a:lumMod val="65000"/>
                    <a:lumOff val="35000"/>
                  </a:schemeClr>
                </a:solidFill>
                <a:latin typeface="Candara" panose="020E0502030303020204" pitchFamily="34" charset="0"/>
              </a:rPr>
              <a:t>Marketing research proposals, discussion papers and quotations, unless these have been paid for by the client, remain the property of the Researcher.</a:t>
            </a:r>
          </a:p>
          <a:p>
            <a:pPr marL="352135" lvl="1" indent="-211032">
              <a:buFont typeface="+mj-lt"/>
              <a:buAutoNum type="alphaLcPeriod"/>
            </a:pPr>
            <a:r>
              <a:rPr lang="en-NZ" sz="852" dirty="0">
                <a:solidFill>
                  <a:schemeClr val="tx1">
                    <a:lumMod val="65000"/>
                    <a:lumOff val="35000"/>
                  </a:schemeClr>
                </a:solidFill>
                <a:latin typeface="Candara" panose="020E0502030303020204" pitchFamily="34" charset="0"/>
              </a:rPr>
              <a:t>They must not be disclosed by the Client to any third party, other than to a consultant working for a Client on that project.  In particular, they must not be used by the Client to influence proposals or cost quotations from other researchers.</a:t>
            </a:r>
          </a:p>
          <a:p>
            <a:pPr marL="654305" lvl="1" indent="-234753"/>
            <a:endParaRPr lang="en-NZ" sz="852" dirty="0">
              <a:solidFill>
                <a:schemeClr val="tx1">
                  <a:lumMod val="65000"/>
                  <a:lumOff val="35000"/>
                </a:schemeClr>
              </a:solidFill>
              <a:latin typeface="Candara" panose="020E0502030303020204" pitchFamily="34" charset="0"/>
            </a:endParaRPr>
          </a:p>
          <a:p>
            <a:r>
              <a:rPr lang="en-NZ" sz="852" b="1" dirty="0">
                <a:solidFill>
                  <a:schemeClr val="tx1">
                    <a:lumMod val="65000"/>
                    <a:lumOff val="35000"/>
                  </a:schemeClr>
                </a:solidFill>
                <a:latin typeface="Candara" panose="020E0502030303020204" pitchFamily="34" charset="0"/>
              </a:rPr>
              <a:t>Publication of a Research Project</a:t>
            </a:r>
          </a:p>
          <a:p>
            <a:r>
              <a:rPr lang="en-NZ" sz="852" dirty="0">
                <a:solidFill>
                  <a:schemeClr val="tx1">
                    <a:lumMod val="65000"/>
                    <a:lumOff val="35000"/>
                  </a:schemeClr>
                </a:solidFill>
                <a:latin typeface="Candara" panose="020E0502030303020204" pitchFamily="34" charset="0"/>
              </a:rPr>
              <a:t>Article 31 of the Research Association NZ Code states:</a:t>
            </a:r>
          </a:p>
          <a:p>
            <a:r>
              <a:rPr lang="en-NZ" sz="852" dirty="0">
                <a:solidFill>
                  <a:schemeClr val="tx1">
                    <a:lumMod val="65000"/>
                    <a:lumOff val="35000"/>
                  </a:schemeClr>
                </a:solidFill>
                <a:latin typeface="Candara" panose="020E0502030303020204" pitchFamily="34" charset="0"/>
              </a:rPr>
              <a:t>Where a client publishes any of the findings of a research project the client has a responsibility to ensure these are not misleading.  The Researcher must be consulted and agree in advance to the form and content for publication.  Where this does not happen the Researcher is entitled to:</a:t>
            </a:r>
          </a:p>
          <a:p>
            <a:pPr marL="352135" lvl="1" indent="-211032">
              <a:buFont typeface="+mj-lt"/>
              <a:buAutoNum type="alphaLcPeriod"/>
            </a:pPr>
            <a:r>
              <a:rPr lang="en-NZ" sz="852" dirty="0">
                <a:solidFill>
                  <a:schemeClr val="tx1">
                    <a:lumMod val="65000"/>
                    <a:lumOff val="35000"/>
                  </a:schemeClr>
                </a:solidFill>
                <a:latin typeface="Candara" panose="020E0502030303020204" pitchFamily="34" charset="0"/>
              </a:rPr>
              <a:t>Refuse permission for their name to be quoted in connection with the published findings</a:t>
            </a:r>
          </a:p>
          <a:p>
            <a:pPr marL="352135" lvl="1" indent="-211032">
              <a:buFont typeface="+mj-lt"/>
              <a:buAutoNum type="alphaLcPeriod"/>
            </a:pPr>
            <a:r>
              <a:rPr lang="en-NZ" sz="852" dirty="0">
                <a:solidFill>
                  <a:schemeClr val="tx1">
                    <a:lumMod val="65000"/>
                    <a:lumOff val="35000"/>
                  </a:schemeClr>
                </a:solidFill>
                <a:latin typeface="Candara" panose="020E0502030303020204" pitchFamily="34" charset="0"/>
              </a:rPr>
              <a:t>Publish the appropriate details of the project</a:t>
            </a:r>
          </a:p>
          <a:p>
            <a:pPr marL="352135" lvl="1" indent="-211032">
              <a:buFont typeface="+mj-lt"/>
              <a:buAutoNum type="alphaLcPeriod"/>
            </a:pPr>
            <a:r>
              <a:rPr lang="en-NZ" sz="852" dirty="0">
                <a:solidFill>
                  <a:schemeClr val="tx1">
                    <a:lumMod val="65000"/>
                    <a:lumOff val="35000"/>
                  </a:schemeClr>
                </a:solidFill>
                <a:latin typeface="Candara" panose="020E0502030303020204" pitchFamily="34" charset="0"/>
              </a:rPr>
              <a:t>Correct any misleading aspects of the published presentation of the findings</a:t>
            </a:r>
          </a:p>
          <a:p>
            <a:pPr marL="659300" lvl="1" indent="-239746">
              <a:buFont typeface="+mj-lt"/>
              <a:buAutoNum type="alphaLcPeriod"/>
            </a:pPr>
            <a:endParaRPr lang="en-NZ" sz="852" dirty="0">
              <a:solidFill>
                <a:schemeClr val="tx1">
                  <a:lumMod val="65000"/>
                  <a:lumOff val="35000"/>
                </a:schemeClr>
              </a:solidFill>
              <a:latin typeface="Candara" panose="020E0502030303020204" pitchFamily="34" charset="0"/>
            </a:endParaRPr>
          </a:p>
          <a:p>
            <a:r>
              <a:rPr lang="en-NZ" sz="852" b="1" dirty="0">
                <a:solidFill>
                  <a:schemeClr val="tx1">
                    <a:lumMod val="65000"/>
                    <a:lumOff val="35000"/>
                  </a:schemeClr>
                </a:solidFill>
                <a:latin typeface="Candara" panose="020E0502030303020204" pitchFamily="34" charset="0"/>
              </a:rPr>
              <a:t>Electronic Copies</a:t>
            </a:r>
          </a:p>
          <a:p>
            <a:r>
              <a:rPr lang="en-NZ" sz="852" dirty="0">
                <a:solidFill>
                  <a:schemeClr val="tx1">
                    <a:lumMod val="65000"/>
                    <a:lumOff val="35000"/>
                  </a:schemeClr>
                </a:solidFill>
                <a:latin typeface="Candara" panose="020E0502030303020204" pitchFamily="34" charset="0"/>
              </a:rPr>
              <a:t>Electronic copies of reports, presentations, proposals and other documents must not be altered or amended if that document is still identified as a Colmar Brunton document.  The authorised original of all electronic copies and hard copies derived from these are to be retained by Colmar Brunton.</a:t>
            </a:r>
          </a:p>
          <a:p>
            <a:endParaRPr lang="en-NZ" sz="681" b="1" dirty="0">
              <a:solidFill>
                <a:schemeClr val="tx1">
                  <a:lumMod val="65000"/>
                  <a:lumOff val="35000"/>
                </a:schemeClr>
              </a:solidFill>
              <a:latin typeface="Candara" panose="020E0502030303020204" pitchFamily="34" charset="0"/>
            </a:endParaRPr>
          </a:p>
          <a:p>
            <a:r>
              <a:rPr lang="en-NZ" sz="852" dirty="0">
                <a:solidFill>
                  <a:schemeClr val="tx1">
                    <a:lumMod val="65000"/>
                    <a:lumOff val="35000"/>
                  </a:schemeClr>
                </a:solidFill>
                <a:latin typeface="Candara" panose="020E0502030303020204" pitchFamily="34" charset="0"/>
              </a:rPr>
              <a:t>Colmar Brunton New Zealand is currently working towards full compliance with the requirements of </a:t>
            </a:r>
            <a:r>
              <a:rPr lang="en-NZ" sz="852" b="1" dirty="0">
                <a:solidFill>
                  <a:schemeClr val="tx1">
                    <a:lumMod val="65000"/>
                    <a:lumOff val="35000"/>
                  </a:schemeClr>
                </a:solidFill>
                <a:latin typeface="Candara" panose="020E0502030303020204" pitchFamily="34" charset="0"/>
              </a:rPr>
              <a:t>ISO 20252</a:t>
            </a:r>
            <a:r>
              <a:rPr lang="en-NZ" sz="852" dirty="0">
                <a:solidFill>
                  <a:schemeClr val="tx1">
                    <a:lumMod val="65000"/>
                    <a:lumOff val="35000"/>
                  </a:schemeClr>
                </a:solidFill>
                <a:latin typeface="Candara" panose="020E0502030303020204" pitchFamily="34" charset="0"/>
              </a:rPr>
              <a:t>.  This project will be/has been completed in compliance with this International Standard.</a:t>
            </a:r>
          </a:p>
        </p:txBody>
      </p:sp>
      <p:pic>
        <p:nvPicPr>
          <p:cNvPr id="12" name="Picture 11" descr="CB_logo_Greyscal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537" y="424787"/>
            <a:ext cx="600335" cy="689682"/>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1877" y="442774"/>
            <a:ext cx="1460509" cy="671696"/>
          </a:xfrm>
          <a:prstGeom prst="rect">
            <a:avLst/>
          </a:prstGeom>
        </p:spPr>
      </p:pic>
    </p:spTree>
    <p:extLst>
      <p:ext uri="{BB962C8B-B14F-4D97-AF65-F5344CB8AC3E}">
        <p14:creationId xmlns:p14="http://schemas.microsoft.com/office/powerpoint/2010/main" val="1752871188"/>
      </p:ext>
    </p:extLst>
  </p:cSld>
  <p:clrMapOvr>
    <a:masterClrMapping/>
  </p:clrMapOvr>
</p:sld>
</file>

<file path=ppt/theme/theme1.xml><?xml version="1.0" encoding="utf-8"?>
<a:theme xmlns:a="http://schemas.openxmlformats.org/drawingml/2006/main" name="Office Theme">
  <a:themeElements>
    <a:clrScheme name="Custom 100">
      <a:dk1>
        <a:sysClr val="windowText" lastClr="000000"/>
      </a:dk1>
      <a:lt1>
        <a:sysClr val="window" lastClr="FFFFFF"/>
      </a:lt1>
      <a:dk2>
        <a:srgbClr val="04617B"/>
      </a:dk2>
      <a:lt2>
        <a:srgbClr val="DBF5F9"/>
      </a:lt2>
      <a:accent1>
        <a:srgbClr val="387025"/>
      </a:accent1>
      <a:accent2>
        <a:srgbClr val="002060"/>
      </a:accent2>
      <a:accent3>
        <a:srgbClr val="FF6600"/>
      </a:accent3>
      <a:accent4>
        <a:srgbClr val="92D050"/>
      </a:accent4>
      <a:accent5>
        <a:srgbClr val="0070C0"/>
      </a:accent5>
      <a:accent6>
        <a:srgbClr val="FF0000"/>
      </a:accent6>
      <a:hlink>
        <a:srgbClr val="F49100"/>
      </a:hlink>
      <a:folHlink>
        <a:srgbClr val="85DFD0"/>
      </a:folHlink>
    </a:clrScheme>
    <a:fontScheme name="Custom 10">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err="1" smtClean="0">
            <a:latin typeface="Candara" panose="020E0502030303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BA8E78DADEE5834A97EDB72A8A43EEA6" ma:contentTypeVersion="1" ma:contentTypeDescription="Create a new document." ma:contentTypeScope="" ma:versionID="3abc5068df271261dca6860cb884b148">
  <xsd:schema xmlns:xsd="http://www.w3.org/2001/XMLSchema" xmlns:xs="http://www.w3.org/2001/XMLSchema" xmlns:p="http://schemas.microsoft.com/office/2006/metadata/properties" xmlns:ns2="afa4e240-7bf6-4c2c-a8ce-d69d06740aff" targetNamespace="http://schemas.microsoft.com/office/2006/metadata/properties" ma:root="true" ma:fieldsID="95603d9e0fc7b0ccde715c2b8ecf8629" ns2:_="">
    <xsd:import namespace="afa4e240-7bf6-4c2c-a8ce-d69d06740aff"/>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a4e240-7bf6-4c2c-a8ce-d69d06740af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afa4e240-7bf6-4c2c-a8ce-d69d06740aff">57ZFTNQSY746-17-6</_dlc_DocId>
    <_dlc_DocIdUrl xmlns="afa4e240-7bf6-4c2c-a8ce-d69d06740aff">
      <Url>http://brunternet/Creative/_layouts/DocIdRedir.aspx?ID=57ZFTNQSY746-17-6</Url>
      <Description>57ZFTNQSY746-17-6</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EB099E-D727-4213-B5FF-CE23B63429E9}">
  <ds:schemaRefs>
    <ds:schemaRef ds:uri="http://schemas.microsoft.com/sharepoint/events"/>
  </ds:schemaRefs>
</ds:datastoreItem>
</file>

<file path=customXml/itemProps2.xml><?xml version="1.0" encoding="utf-8"?>
<ds:datastoreItem xmlns:ds="http://schemas.openxmlformats.org/officeDocument/2006/customXml" ds:itemID="{D6B56548-4C53-4539-9EFD-6D23C58C5E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a4e240-7bf6-4c2c-a8ce-d69d06740a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C6D3FC-70AC-46FF-A42F-AE18F695164A}">
  <ds:schemaRefs>
    <ds:schemaRef ds:uri="http://schemas.openxmlformats.org/package/2006/metadata/core-properties"/>
    <ds:schemaRef ds:uri="http://purl.org/dc/terms/"/>
    <ds:schemaRef ds:uri="http://purl.org/dc/elements/1.1/"/>
    <ds:schemaRef ds:uri="http://purl.org/dc/dcmitype/"/>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afa4e240-7bf6-4c2c-a8ce-d69d06740aff"/>
  </ds:schemaRefs>
</ds:datastoreItem>
</file>

<file path=customXml/itemProps4.xml><?xml version="1.0" encoding="utf-8"?>
<ds:datastoreItem xmlns:ds="http://schemas.openxmlformats.org/officeDocument/2006/customXml" ds:itemID="{12971013-3E62-4D10-8A1F-B907EEA4B7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8914</TotalTime>
  <Words>1274</Words>
  <Application>Microsoft Office PowerPoint</Application>
  <PresentationFormat>On-screen Show (4:3)</PresentationFormat>
  <Paragraphs>108</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Arial Black</vt:lpstr>
      <vt:lpstr>Calibri Light</vt:lpstr>
      <vt:lpstr>Candara</vt:lpstr>
      <vt:lpstr>Segoe UI Light</vt:lpstr>
      <vt:lpstr>Tw Cen MT</vt:lpstr>
      <vt:lpstr>Office Theme</vt:lpstr>
      <vt:lpstr>Customer Satisfaction Research   H&amp;S Training in NZ</vt:lpstr>
      <vt:lpstr>Background and methodology . . .</vt:lpstr>
      <vt:lpstr>Summary of Key Findings . . .</vt:lpstr>
      <vt:lpstr>Impac has maintained its extremely high training score, while other providers have declined</vt:lpstr>
      <vt:lpstr>Impac has an extremely high level of customers willing to recommend it – easily the highest in the market</vt:lpstr>
      <vt:lpstr>Three areas where Impac seems to excel based on customer comments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Jude Fagan</dc:creator>
  <cp:lastModifiedBy>John Wesney</cp:lastModifiedBy>
  <cp:revision>536</cp:revision>
  <cp:lastPrinted>2017-05-06T04:18:59Z</cp:lastPrinted>
  <dcterms:created xsi:type="dcterms:W3CDTF">2010-08-27T01:36:27Z</dcterms:created>
  <dcterms:modified xsi:type="dcterms:W3CDTF">2017-05-31T22:08:55Z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0x010100BA8E78DADEE5834A97EDB72A8A43EEA6</vt:lpwstr>
  </property>
  <property fmtid="{D5CDD505-2E9C-101B-9397-08002B2CF9AE}" pid="3" name="_dlc_DocIdItemGuid">
    <vt:lpwstr>6751f266-7740-4df0-9596-c87d6807a934</vt:lpwstr>
  </property>
</Properties>
</file>